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3" r:id="rId11"/>
    <p:sldId id="289" r:id="rId12"/>
    <p:sldId id="290" r:id="rId13"/>
    <p:sldId id="294" r:id="rId14"/>
    <p:sldId id="281" r:id="rId15"/>
    <p:sldId id="292" r:id="rId16"/>
    <p:sldId id="282" r:id="rId17"/>
    <p:sldId id="265" r:id="rId18"/>
    <p:sldId id="266" r:id="rId19"/>
    <p:sldId id="267" r:id="rId20"/>
    <p:sldId id="293" r:id="rId21"/>
    <p:sldId id="291" r:id="rId22"/>
    <p:sldId id="280" r:id="rId23"/>
    <p:sldId id="286" r:id="rId24"/>
    <p:sldId id="270" r:id="rId25"/>
    <p:sldId id="268" r:id="rId26"/>
    <p:sldId id="269" r:id="rId27"/>
    <p:sldId id="288" r:id="rId28"/>
    <p:sldId id="272" r:id="rId29"/>
    <p:sldId id="271" r:id="rId30"/>
    <p:sldId id="287" r:id="rId31"/>
    <p:sldId id="273" r:id="rId32"/>
    <p:sldId id="274" r:id="rId33"/>
    <p:sldId id="275" r:id="rId34"/>
    <p:sldId id="276" r:id="rId35"/>
    <p:sldId id="278" r:id="rId36"/>
    <p:sldId id="285" r:id="rId37"/>
  </p:sldIdLst>
  <p:sldSz cx="10080625" cy="7559675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1620" y="-102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SimSun" pitchFamily="2"/>
              <a:cs typeface="Tahoma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SimSun" pitchFamily="2"/>
              <a:cs typeface="Tahoma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b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SimSun" pitchFamily="2"/>
              <a:cs typeface="Tahoma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b" anchorCtr="0" compatLnSpc="0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A78EC90-0C35-4E2F-A17C-5F6FADA9F3B5}" type="slidenum">
              <a:rPr/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4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SimSun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0660649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17"/>
            <a:ext cx="5345280" cy="400895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5998" y="5078522"/>
            <a:ext cx="6047640" cy="48110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endParaRPr lang="ru-RU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2D7FCDF4-1CFB-49A8-9A77-C844C1E21E11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826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99" marR="0" lvl="0" indent="-215999" defTabSz="914400" rtl="0" fontAlgn="auto" hangingPunct="0">
      <a:lnSpc>
        <a:spcPct val="100000"/>
      </a:lnSpc>
      <a:spcBef>
        <a:spcPts val="0"/>
      </a:spcBef>
      <a:spcAft>
        <a:spcPts val="0"/>
      </a:spcAft>
      <a:buNone/>
      <a:tabLst/>
      <a:defRPr lang="ru-RU" sz="2000" b="0" i="0" u="none" strike="noStrike" kern="1200" cap="none" spc="0" baseline="0">
        <a:solidFill>
          <a:srgbClr val="000000"/>
        </a:solidFill>
        <a:uFillTx/>
        <a:latin typeface="Arial" pitchFamily="18"/>
        <a:ea typeface="SimSun" pitchFamily="2"/>
        <a:cs typeface="Tahoma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399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721038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721038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721038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721038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721038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721038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721038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721038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721038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721038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721038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721038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721038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721038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721038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721038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721038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721038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721038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721038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721038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721038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721038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721038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721038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721038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721038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721038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721038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721038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721038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721038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721038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721038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721038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>
          <a:xfrm>
            <a:off x="755651" y="2347914"/>
            <a:ext cx="8569327" cy="16208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>
          <a:xfrm>
            <a:off x="1512883" y="4283077"/>
            <a:ext cx="7056433" cy="1931990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C35BE9C-0C28-4824-A8F9-5D9CF4D2C74E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06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D5EDF60-0DD3-4E2F-9255-F94E40046209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4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 txBox="1">
            <a:spLocks noGrp="1"/>
          </p:cNvSpPr>
          <p:nvPr>
            <p:ph type="title" orient="vert"/>
          </p:nvPr>
        </p:nvSpPr>
        <p:spPr>
          <a:xfrm>
            <a:off x="7308854" y="301623"/>
            <a:ext cx="2266953" cy="6456358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>
          <a:xfrm>
            <a:off x="503240" y="301623"/>
            <a:ext cx="6653210" cy="645635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73361AC-C7ED-4684-AE0C-6CF04F4865AD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79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2A164BF-87F4-448E-96E3-DF43CDF61A1E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96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796927" y="4857749"/>
            <a:ext cx="8567735" cy="1501773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796927" y="3203572"/>
            <a:ext cx="8567735" cy="165417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E37D9EA-D03D-40D8-A752-4A14EB6A5DAE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65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idx="1"/>
          </p:nvPr>
        </p:nvSpPr>
        <p:spPr>
          <a:xfrm>
            <a:off x="503240" y="1768477"/>
            <a:ext cx="4459291" cy="49895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 txBox="1">
            <a:spLocks noGrp="1"/>
          </p:cNvSpPr>
          <p:nvPr>
            <p:ph idx="2"/>
          </p:nvPr>
        </p:nvSpPr>
        <p:spPr>
          <a:xfrm>
            <a:off x="5114925" y="1768477"/>
            <a:ext cx="4460872" cy="49895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644F03F-F0A5-4305-AF94-561371A9B8DE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4821" y="303215"/>
            <a:ext cx="9072567" cy="125889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504821" y="1692270"/>
            <a:ext cx="4452935" cy="704846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 txBox="1">
            <a:spLocks noGrp="1"/>
          </p:cNvSpPr>
          <p:nvPr>
            <p:ph idx="2"/>
          </p:nvPr>
        </p:nvSpPr>
        <p:spPr>
          <a:xfrm>
            <a:off x="504821" y="2397127"/>
            <a:ext cx="4452935" cy="43561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 txBox="1">
            <a:spLocks noGrp="1"/>
          </p:cNvSpPr>
          <p:nvPr>
            <p:ph type="body" idx="3"/>
          </p:nvPr>
        </p:nvSpPr>
        <p:spPr>
          <a:xfrm>
            <a:off x="5121270" y="1692270"/>
            <a:ext cx="4456108" cy="704846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 txBox="1">
            <a:spLocks noGrp="1"/>
          </p:cNvSpPr>
          <p:nvPr>
            <p:ph idx="4"/>
          </p:nvPr>
        </p:nvSpPr>
        <p:spPr>
          <a:xfrm>
            <a:off x="5121270" y="2397127"/>
            <a:ext cx="4456108" cy="43561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8" name="Нижний колонтитул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9" name="Номер слайда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52BEDF8-D3EB-457B-8F6E-0DB3722E355D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87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A294B2E-FCF7-4679-9113-755D5CFAED19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36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3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Номер слайда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D9B26A3-CA7E-4B82-9EE4-7EE101AA7C03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30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4821" y="301623"/>
            <a:ext cx="3316291" cy="1279529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idx="1"/>
          </p:nvPr>
        </p:nvSpPr>
        <p:spPr>
          <a:xfrm>
            <a:off x="3941758" y="301623"/>
            <a:ext cx="5635620" cy="645160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504821" y="1581153"/>
            <a:ext cx="3316291" cy="5172075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0769609-F106-4BDD-BA1A-31FB5C5C8563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41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1976439" y="5291139"/>
            <a:ext cx="6048371" cy="625477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 txBox="1">
            <a:spLocks noGrp="1"/>
          </p:cNvSpPr>
          <p:nvPr>
            <p:ph type="pic" idx="1"/>
          </p:nvPr>
        </p:nvSpPr>
        <p:spPr>
          <a:xfrm>
            <a:off x="1976439" y="674690"/>
            <a:ext cx="6048371" cy="453707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ru-RU"/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1976439" y="5916616"/>
            <a:ext cx="6048371" cy="88741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D0B04DF-2DF8-4176-B9CC-3A0596043F56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3998" y="301322"/>
            <a:ext cx="9071643" cy="12621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/>
          <a:lstStyle/>
          <a:p>
            <a:pPr lvl="0"/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503998" y="1769043"/>
            <a:ext cx="9071643" cy="4989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503998" y="6887160"/>
            <a:ext cx="2348279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447361" y="6887160"/>
            <a:ext cx="3194995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7227362" y="6887160"/>
            <a:ext cx="2348279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1A3DEFB0-7098-4F60-8B2A-738E71FB07EF}" type="slidenum">
              <a:rPr/>
              <a:pPr lvl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SzPct val="45000"/>
        <a:buFont typeface="StarSymbol"/>
        <a:buChar char="●"/>
        <a:tabLst/>
        <a:defRPr lang="ru-RU" sz="4400" b="0" i="0" u="none" strike="noStrike" kern="1200" cap="none" spc="0" baseline="0">
          <a:solidFill>
            <a:srgbClr val="000000"/>
          </a:solidFill>
          <a:uFillTx/>
          <a:latin typeface="Arial" pitchFamily="18"/>
          <a:ea typeface="SimSun" pitchFamily="2"/>
          <a:cs typeface="Tahoma" pitchFamily="2"/>
        </a:defRPr>
      </a:lvl1pPr>
    </p:titleStyle>
    <p:bodyStyle>
      <a:lvl1pPr marL="431999" marR="0" lvl="0" indent="-323999" defTabSz="914400" rtl="0" fontAlgn="auto" hangingPunct="0">
        <a:lnSpc>
          <a:spcPct val="100000"/>
        </a:lnSpc>
        <a:spcBef>
          <a:spcPts val="0"/>
        </a:spcBef>
        <a:spcAft>
          <a:spcPts val="1415"/>
        </a:spcAft>
        <a:buSzPct val="45000"/>
        <a:buFont typeface="StarSymbol"/>
        <a:buChar char="●"/>
        <a:tabLst/>
        <a:defRPr lang="ru-RU" sz="3200" b="0" i="0" u="none" strike="noStrike" kern="1200" cap="none" spc="0" baseline="0">
          <a:solidFill>
            <a:srgbClr val="000000"/>
          </a:solidFill>
          <a:uFillTx/>
          <a:latin typeface="Arial" pitchFamily="18"/>
          <a:ea typeface="SimSun" pitchFamily="2"/>
          <a:cs typeface="Tahoma" pitchFamily="2"/>
        </a:defRPr>
      </a:lvl1pPr>
      <a:lvl2pPr marL="863998" marR="0" lvl="1" indent="-323999" defTabSz="914400" rtl="0" fontAlgn="auto" hangingPunct="1">
        <a:lnSpc>
          <a:spcPct val="100000"/>
        </a:lnSpc>
        <a:spcBef>
          <a:spcPts val="0"/>
        </a:spcBef>
        <a:spcAft>
          <a:spcPts val="1135"/>
        </a:spcAft>
        <a:buSzPct val="45000"/>
        <a:buFont typeface="StarSymbol"/>
        <a:buChar char="●"/>
        <a:tabLst/>
        <a:defRPr lang="ru-RU" sz="2800" b="0" i="0" u="none" strike="noStrike" kern="1200" cap="none" spc="0" baseline="0">
          <a:solidFill>
            <a:srgbClr val="000000"/>
          </a:solidFill>
          <a:uFillTx/>
          <a:latin typeface="Arial" pitchFamily="18"/>
          <a:ea typeface="SimSun" pitchFamily="2"/>
          <a:cs typeface="Tahoma" pitchFamily="2"/>
        </a:defRPr>
      </a:lvl2pPr>
      <a:lvl3pPr marL="1295997" marR="0" lvl="2" indent="-287999" defTabSz="914400" rtl="0" fontAlgn="auto" hangingPunct="1">
        <a:lnSpc>
          <a:spcPct val="100000"/>
        </a:lnSpc>
        <a:spcBef>
          <a:spcPts val="0"/>
        </a:spcBef>
        <a:spcAft>
          <a:spcPts val="850"/>
        </a:spcAft>
        <a:buSzPct val="75000"/>
        <a:buFont typeface="StarSymbol"/>
        <a:buChar char="–"/>
        <a:tabLst/>
        <a:defRPr lang="ru-RU" sz="2400" b="0" i="0" u="none" strike="noStrike" kern="1200" cap="none" spc="0" baseline="0">
          <a:solidFill>
            <a:srgbClr val="000000"/>
          </a:solidFill>
          <a:uFillTx/>
          <a:latin typeface="Arial" pitchFamily="18"/>
          <a:ea typeface="SimSun" pitchFamily="2"/>
          <a:cs typeface="Tahoma" pitchFamily="2"/>
        </a:defRPr>
      </a:lvl3pPr>
      <a:lvl4pPr marL="1727996" marR="0" lvl="3" indent="-215999" defTabSz="914400" rtl="0" fontAlgn="auto" hangingPunct="1">
        <a:lnSpc>
          <a:spcPct val="100000"/>
        </a:lnSpc>
        <a:spcBef>
          <a:spcPts val="0"/>
        </a:spcBef>
        <a:spcAft>
          <a:spcPts val="565"/>
        </a:spcAft>
        <a:buSzPct val="45000"/>
        <a:buFont typeface="StarSymbol"/>
        <a:buChar char="●"/>
        <a:tabLst/>
        <a:defRPr lang="ru-RU" sz="2000" b="0" i="0" u="none" strike="noStrike" kern="1200" cap="none" spc="0" baseline="0">
          <a:solidFill>
            <a:srgbClr val="000000"/>
          </a:solidFill>
          <a:uFillTx/>
          <a:latin typeface="Arial" pitchFamily="18"/>
          <a:ea typeface="SimSun" pitchFamily="2"/>
          <a:cs typeface="Tahoma" pitchFamily="2"/>
        </a:defRPr>
      </a:lvl4pPr>
      <a:lvl5pPr marL="2159995" marR="0" lvl="4" indent="-215999" defTabSz="914400" rtl="0" fontAlgn="auto" hangingPunct="1">
        <a:lnSpc>
          <a:spcPct val="100000"/>
        </a:lnSpc>
        <a:spcBef>
          <a:spcPts val="0"/>
        </a:spcBef>
        <a:spcAft>
          <a:spcPts val="285"/>
        </a:spcAft>
        <a:buSzPct val="75000"/>
        <a:buFont typeface="StarSymbol"/>
        <a:buChar char="–"/>
        <a:tabLst/>
        <a:defRPr lang="ru-RU" sz="2000" b="0" i="0" u="none" strike="noStrike" kern="1200" cap="none" spc="0" baseline="0">
          <a:solidFill>
            <a:srgbClr val="000000"/>
          </a:solidFill>
          <a:uFillTx/>
          <a:latin typeface="Arial" pitchFamily="18"/>
          <a:ea typeface="SimSun" pitchFamily="2"/>
          <a:cs typeface="Tahoma" pitchFamily="2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4.emf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5.emf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7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112404" cy="756000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118838" y="5399998"/>
            <a:ext cx="3233162" cy="4895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/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FFFFFF"/>
                </a:solidFill>
                <a:uFillTx/>
                <a:latin typeface="Myriad Pro" pitchFamily="34"/>
              </a:defRPr>
            </a:pPr>
            <a:r>
              <a:rPr lang="en-US" sz="3200" b="0" i="0" u="none" strike="noStrike" kern="1200" cap="none" spc="0" baseline="0">
                <a:solidFill>
                  <a:srgbClr val="FFFFFF"/>
                </a:solidFill>
                <a:uFillTx/>
                <a:latin typeface="Myriad Pro" pitchFamily="34"/>
                <a:ea typeface="SimSun" pitchFamily="2"/>
                <a:cs typeface="Tahoma" pitchFamily="2"/>
              </a:rPr>
              <a:t>GANT eyewear</a:t>
            </a:r>
            <a:endParaRPr lang="ru-RU" sz="3200" b="0" i="0" u="none" strike="noStrike" kern="1200" cap="none" spc="0" baseline="0">
              <a:solidFill>
                <a:srgbClr val="FFFFFF"/>
              </a:solidFill>
              <a:uFillTx/>
              <a:latin typeface="Myriad Pro" pitchFamily="34"/>
              <a:ea typeface="SimSun" pitchFamily="2"/>
              <a:cs typeface="Tahoma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215780" y="36"/>
            <a:ext cx="9539999" cy="75596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24599" y="120600"/>
            <a:ext cx="2880003" cy="34200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1" i="0" u="none" strike="noStrike" kern="0" cap="none" spc="0" baseline="0">
                <a:solidFill>
                  <a:srgbClr val="FFFFFF"/>
                </a:solidFill>
                <a:uFillTx/>
                <a:latin typeface="Myriad Pro" pitchFamily="34"/>
              </a:defRPr>
            </a:pPr>
            <a:r>
              <a:rPr lang="ru-RU" sz="1600" b="1" i="0" u="none" strike="noStrike" kern="0" cap="none" spc="0" baseline="0">
                <a:solidFill>
                  <a:srgbClr val="FFFFFF"/>
                </a:solidFill>
                <a:uFillTx/>
                <a:latin typeface="Myriad Pro" pitchFamily="34"/>
                <a:ea typeface="SimSun" pitchFamily="2"/>
                <a:cs typeface="Tahoma" pitchFamily="2"/>
              </a:rPr>
              <a:t>ВИЖН ЛЮКС</a:t>
            </a:r>
          </a:p>
        </p:txBody>
      </p:sp>
      <p:sp>
        <p:nvSpPr>
          <p:cNvPr id="5" name="TextBox 7"/>
          <p:cNvSpPr txBox="1"/>
          <p:nvPr/>
        </p:nvSpPr>
        <p:spPr>
          <a:xfrm>
            <a:off x="647824" y="4355901"/>
            <a:ext cx="4320485" cy="36317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Модель представлена в </a:t>
            </a:r>
            <a:r>
              <a:rPr lang="ru-RU" sz="2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5 </a:t>
            </a: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цветах</a:t>
            </a:r>
            <a:endParaRPr lang="en-US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Материал оправы</a:t>
            </a: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: </a:t>
            </a: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Ацетат </a:t>
            </a:r>
            <a:r>
              <a:rPr lang="ru-RU" sz="2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целлюлозы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kern="0" dirty="0" smtClean="0">
                <a:solidFill>
                  <a:srgbClr val="000000"/>
                </a:solidFill>
              </a:rPr>
              <a:t>Заушники с </a:t>
            </a:r>
            <a:r>
              <a:rPr lang="ru-RU" sz="2000" kern="0" dirty="0" err="1" smtClean="0">
                <a:solidFill>
                  <a:srgbClr val="000000"/>
                </a:solidFill>
              </a:rPr>
              <a:t>ф</a:t>
            </a:r>
            <a:r>
              <a:rPr lang="ru-RU" sz="2000" dirty="0" err="1" smtClean="0">
                <a:solidFill>
                  <a:srgbClr val="000000"/>
                </a:solidFill>
              </a:rPr>
              <a:t>лексом</a:t>
            </a:r>
            <a:endParaRPr lang="ru-RU" sz="2000" dirty="0" smtClean="0">
              <a:solidFill>
                <a:srgbClr val="000000"/>
              </a:solidFill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Линзы</a:t>
            </a:r>
            <a:r>
              <a:rPr lang="ru-RU" sz="2000" b="0" i="0" u="none" strike="noStrike" kern="0" cap="none" spc="0" dirty="0" smtClean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ru-RU" sz="2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с </a:t>
            </a: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поляризацией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Модель подходит для установки рецептурных линз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168104" y="5940077"/>
            <a:ext cx="1928085" cy="93610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8"/>
          <p:cNvSpPr txBox="1"/>
          <p:nvPr/>
        </p:nvSpPr>
        <p:spPr>
          <a:xfrm>
            <a:off x="719832" y="971526"/>
            <a:ext cx="4392487" cy="147732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kern="0" dirty="0" smtClean="0">
                <a:solidFill>
                  <a:srgbClr val="7F7F7F"/>
                </a:solidFill>
              </a:rPr>
              <a:t>GANT Men’s Sun</a:t>
            </a:r>
            <a:endParaRPr lang="ru-RU" sz="2400" b="1" kern="0" dirty="0" smtClean="0">
              <a:solidFill>
                <a:srgbClr val="7F7F7F"/>
              </a:solidFill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1" u="none" strike="noStrike" kern="0" cap="none" spc="0" baseline="0" dirty="0" smtClean="0">
                <a:solidFill>
                  <a:srgbClr val="7F7F7F"/>
                </a:solidFill>
                <a:uFillTx/>
                <a:latin typeface="Calibri"/>
              </a:rPr>
              <a:t>GS Maxwell</a:t>
            </a:r>
            <a:r>
              <a:rPr lang="ru-RU" sz="2400" b="1" i="1" u="none" strike="noStrike" kern="0" cap="none" spc="0" baseline="0" dirty="0" smtClean="0">
                <a:solidFill>
                  <a:srgbClr val="7F7F7F"/>
                </a:solidFill>
                <a:uFillTx/>
                <a:latin typeface="Calibri"/>
              </a:rPr>
              <a:t>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1" kern="0" dirty="0" smtClean="0">
                <a:solidFill>
                  <a:srgbClr val="FF0000"/>
                </a:solidFill>
                <a:latin typeface="Calibri"/>
              </a:rPr>
              <a:t>Рекламная кампания </a:t>
            </a:r>
            <a:r>
              <a:rPr lang="en-US" sz="2400" b="1" i="1" kern="0" dirty="0" smtClean="0">
                <a:solidFill>
                  <a:srgbClr val="FF0000"/>
                </a:solidFill>
                <a:latin typeface="Calibri"/>
              </a:rPr>
              <a:t>SS 2013</a:t>
            </a:r>
            <a:endParaRPr lang="ru-RU" sz="2400" b="1" i="1" u="none" strike="noStrike" kern="0" cap="none" spc="0" baseline="0" dirty="0">
              <a:solidFill>
                <a:srgbClr val="FF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885" y="1187549"/>
            <a:ext cx="4134336" cy="5760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C:\Users\Ксения\Desktop\GANT SS 2013\GANT\GANT Mainline\Sun\Mens\GS MAXWELL BKAMB-3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35856" y="2339677"/>
            <a:ext cx="3924171" cy="178946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215780" y="36"/>
            <a:ext cx="9539999" cy="75596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24599" y="120600"/>
            <a:ext cx="2880003" cy="34200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1" i="0" u="none" strike="noStrike" kern="0" cap="none" spc="0" baseline="0">
                <a:solidFill>
                  <a:srgbClr val="FFFFFF"/>
                </a:solidFill>
                <a:uFillTx/>
                <a:latin typeface="Myriad Pro" pitchFamily="34"/>
              </a:defRPr>
            </a:pPr>
            <a:r>
              <a:rPr lang="ru-RU" sz="1600" b="1" i="0" u="none" strike="noStrike" kern="1200" cap="none" spc="0" baseline="0">
                <a:solidFill>
                  <a:srgbClr val="FFFFFF"/>
                </a:solidFill>
                <a:uFillTx/>
                <a:latin typeface="Myriad Pro" pitchFamily="34"/>
                <a:ea typeface="SimSun" pitchFamily="2"/>
                <a:cs typeface="Tahoma" pitchFamily="2"/>
              </a:rPr>
              <a:t>ВИЖН ЛЮКС</a:t>
            </a:r>
          </a:p>
        </p:txBody>
      </p:sp>
      <p:sp>
        <p:nvSpPr>
          <p:cNvPr id="4" name="TextBox 7"/>
          <p:cNvSpPr txBox="1"/>
          <p:nvPr/>
        </p:nvSpPr>
        <p:spPr>
          <a:xfrm>
            <a:off x="575815" y="2051648"/>
            <a:ext cx="8856988" cy="467820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4400" b="1" i="0" u="none" strike="noStrike" kern="1200" cap="none" spc="0" baseline="0">
              <a:solidFill>
                <a:srgbClr val="7F7F7F"/>
              </a:solidFill>
              <a:uFillTx/>
              <a:latin typeface="Myriad Pro Cond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1" i="0" u="none" strike="noStrike" kern="1200" cap="none" spc="0" baseline="0">
              <a:solidFill>
                <a:srgbClr val="7F7F7F"/>
              </a:solidFill>
              <a:uFillTx/>
              <a:latin typeface="Myriad Pro Cond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800" b="1" i="0" u="none" strike="noStrike" kern="1200" cap="none" spc="0" baseline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1" i="0" u="none" strike="noStrike" kern="1200" cap="none" spc="0" baseline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1" i="0" u="none" strike="noStrike" kern="1200" cap="none" spc="0" baseline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1" i="0" u="none" strike="noStrike" kern="1200" cap="none" spc="0" baseline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1" i="0" u="none" strike="noStrike" kern="1200" cap="none" spc="0" baseline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200" b="1" i="0" u="none" strike="noStrike" kern="1200" cap="none" spc="0" baseline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200" b="1" i="0" u="none" strike="noStrike" kern="1200" cap="none" spc="0" baseline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Myriad Pro" pitchFamily="34"/>
            </a:endParaRPr>
          </a:p>
        </p:txBody>
      </p:sp>
      <p:sp>
        <p:nvSpPr>
          <p:cNvPr id="5" name="Прямоугольник 5"/>
          <p:cNvSpPr/>
          <p:nvPr/>
        </p:nvSpPr>
        <p:spPr>
          <a:xfrm>
            <a:off x="719831" y="1403576"/>
            <a:ext cx="3816423" cy="156966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kern="0" dirty="0" smtClean="0">
                <a:solidFill>
                  <a:srgbClr val="7F7F7F"/>
                </a:solidFill>
              </a:rPr>
              <a:t>GANT Men’s Sun</a:t>
            </a:r>
            <a:endParaRPr lang="ru-RU" sz="2400" b="1" kern="0" dirty="0" smtClean="0">
              <a:solidFill>
                <a:srgbClr val="7F7F7F"/>
              </a:solidFill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1" u="none" strike="noStrike" kern="1200" cap="none" spc="0" baseline="0" dirty="0" smtClean="0">
                <a:solidFill>
                  <a:srgbClr val="7F7F7F"/>
                </a:solidFill>
                <a:uFillTx/>
                <a:latin typeface="Calibri"/>
              </a:rPr>
              <a:t>GS </a:t>
            </a:r>
            <a:r>
              <a:rPr lang="en-US" sz="2400" b="1" i="1" dirty="0" smtClean="0">
                <a:solidFill>
                  <a:srgbClr val="7F7F7F"/>
                </a:solidFill>
                <a:latin typeface="Calibri"/>
              </a:rPr>
              <a:t>EZRA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1" dirty="0" smtClean="0">
                <a:solidFill>
                  <a:srgbClr val="FF0000"/>
                </a:solidFill>
              </a:rPr>
              <a:t>новинка сезона </a:t>
            </a:r>
            <a:r>
              <a:rPr lang="en-US" sz="2400" b="1" i="1" dirty="0" smtClean="0">
                <a:solidFill>
                  <a:srgbClr val="FF0000"/>
                </a:solidFill>
              </a:rPr>
              <a:t>SS 2013</a:t>
            </a:r>
            <a:endParaRPr lang="ru-RU" sz="2400" b="1" i="1" dirty="0" smtClean="0">
              <a:solidFill>
                <a:srgbClr val="FF0000"/>
              </a:solidFill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 b="1" i="1" u="none" strike="noStrike" kern="1200" cap="none" spc="0" baseline="0" dirty="0">
              <a:solidFill>
                <a:srgbClr val="7F7F7F"/>
              </a:solidFill>
              <a:uFillTx/>
              <a:latin typeface="Calibri"/>
            </a:endParaRPr>
          </a:p>
        </p:txBody>
      </p:sp>
      <p:sp>
        <p:nvSpPr>
          <p:cNvPr id="6" name="Прямоугольник 6"/>
          <p:cNvSpPr/>
          <p:nvPr/>
        </p:nvSpPr>
        <p:spPr>
          <a:xfrm>
            <a:off x="863851" y="4211881"/>
            <a:ext cx="4536502" cy="286232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Модель представлена в </a:t>
            </a:r>
            <a:r>
              <a:rPr lang="en-US" sz="2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4</a:t>
            </a:r>
            <a:r>
              <a:rPr lang="ru-RU" sz="2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 цветах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dirty="0" smtClean="0">
                <a:solidFill>
                  <a:srgbClr val="000000"/>
                </a:solidFill>
                <a:latin typeface="Calibri"/>
              </a:rPr>
              <a:t>Форма «авиатор»</a:t>
            </a:r>
            <a:endParaRPr lang="ru-RU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Заушники с </a:t>
            </a:r>
            <a:r>
              <a:rPr lang="ru-RU" sz="2000" b="0" i="0" u="none" strike="noStrike" kern="0" cap="none" spc="0" baseline="0" dirty="0" err="1" smtClean="0">
                <a:solidFill>
                  <a:srgbClr val="000000"/>
                </a:solidFill>
                <a:uFillTx/>
                <a:latin typeface="Calibri"/>
              </a:rPr>
              <a:t>флексом</a:t>
            </a:r>
            <a:endParaRPr lang="ru-RU" sz="2000" b="0" i="0" u="none" strike="noStrike" kern="0" cap="none" spc="0" baseline="0" dirty="0" smtClean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Материал оправы: </a:t>
            </a:r>
            <a:r>
              <a:rPr lang="ru-RU" sz="2000" kern="0" dirty="0" smtClean="0">
                <a:solidFill>
                  <a:srgbClr val="000000"/>
                </a:solidFill>
                <a:latin typeface="Calibri"/>
              </a:rPr>
              <a:t>метал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Акцент</a:t>
            </a:r>
            <a:r>
              <a:rPr lang="ru-RU" sz="2000" b="0" i="0" u="none" strike="noStrike" kern="0" cap="none" spc="0" dirty="0" smtClean="0">
                <a:solidFill>
                  <a:srgbClr val="000000"/>
                </a:solidFill>
                <a:uFillTx/>
                <a:latin typeface="Calibri"/>
              </a:rPr>
              <a:t> на широкую планку из </a:t>
            </a:r>
            <a:r>
              <a:rPr lang="ru-RU" sz="2000" kern="0" dirty="0" smtClean="0">
                <a:solidFill>
                  <a:srgbClr val="000000"/>
                </a:solidFill>
                <a:latin typeface="Calibri"/>
              </a:rPr>
              <a:t>а</a:t>
            </a:r>
            <a:r>
              <a:rPr lang="ru-RU" sz="2000" b="0" i="0" u="none" strike="noStrike" kern="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цетата </a:t>
            </a:r>
            <a:endParaRPr lang="ru-RU" sz="20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dirty="0" smtClean="0">
                <a:solidFill>
                  <a:srgbClr val="000000"/>
                </a:solidFill>
                <a:latin typeface="Calibri"/>
              </a:rPr>
              <a:t>Поляризационные </a:t>
            </a:r>
            <a:r>
              <a:rPr lang="ru-RU" sz="2000" b="0" i="0" u="none" strike="noStrike" kern="1200" cap="none" spc="0" dirty="0" smtClean="0">
                <a:solidFill>
                  <a:srgbClr val="000000"/>
                </a:solidFill>
                <a:uFillTx/>
                <a:latin typeface="Calibri"/>
              </a:rPr>
              <a:t>линзы</a:t>
            </a:r>
            <a:endParaRPr lang="ru-RU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kern="0" dirty="0" smtClean="0">
                <a:solidFill>
                  <a:srgbClr val="000000"/>
                </a:solidFill>
              </a:rPr>
              <a:t>Модель подходит для установки рецептурных линз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7170" name="Picture 2" descr="C:\Users\Ксения\Desktop\GANT SS 2013\GANT\GANT Mainline\Sun\Mens\GS EZRA GLD-2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4249" y="1619597"/>
            <a:ext cx="4719386" cy="218982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215780" y="36"/>
            <a:ext cx="9539999" cy="75596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24599" y="120600"/>
            <a:ext cx="2880003" cy="34200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1" i="0" u="none" strike="noStrike" kern="0" cap="none" spc="0" baseline="0">
                <a:solidFill>
                  <a:srgbClr val="FFFFFF"/>
                </a:solidFill>
                <a:uFillTx/>
                <a:latin typeface="Myriad Pro" pitchFamily="34"/>
              </a:defRPr>
            </a:pPr>
            <a:r>
              <a:rPr lang="ru-RU" sz="1600" b="1" i="0" u="none" strike="noStrike" kern="1200" cap="none" spc="0" baseline="0">
                <a:solidFill>
                  <a:srgbClr val="FFFFFF"/>
                </a:solidFill>
                <a:uFillTx/>
                <a:latin typeface="Myriad Pro" pitchFamily="34"/>
                <a:ea typeface="SimSun" pitchFamily="2"/>
                <a:cs typeface="Tahoma" pitchFamily="2"/>
              </a:rPr>
              <a:t>ВИЖН ЛЮКС</a:t>
            </a:r>
          </a:p>
        </p:txBody>
      </p:sp>
      <p:sp>
        <p:nvSpPr>
          <p:cNvPr id="4" name="TextBox 7"/>
          <p:cNvSpPr txBox="1"/>
          <p:nvPr/>
        </p:nvSpPr>
        <p:spPr>
          <a:xfrm>
            <a:off x="575815" y="2051648"/>
            <a:ext cx="8856988" cy="467820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4400" b="1" i="0" u="none" strike="noStrike" kern="1200" cap="none" spc="0" baseline="0">
              <a:solidFill>
                <a:srgbClr val="7F7F7F"/>
              </a:solidFill>
              <a:uFillTx/>
              <a:latin typeface="Myriad Pro Cond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1" i="0" u="none" strike="noStrike" kern="1200" cap="none" spc="0" baseline="0">
              <a:solidFill>
                <a:srgbClr val="7F7F7F"/>
              </a:solidFill>
              <a:uFillTx/>
              <a:latin typeface="Myriad Pro Cond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800" b="1" i="0" u="none" strike="noStrike" kern="1200" cap="none" spc="0" baseline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1" i="0" u="none" strike="noStrike" kern="1200" cap="none" spc="0" baseline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1" i="0" u="none" strike="noStrike" kern="1200" cap="none" spc="0" baseline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1" i="0" u="none" strike="noStrike" kern="1200" cap="none" spc="0" baseline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1" i="0" u="none" strike="noStrike" kern="1200" cap="none" spc="0" baseline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200" b="1" i="0" u="none" strike="noStrike" kern="1200" cap="none" spc="0" baseline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200" b="1" i="0" u="none" strike="noStrike" kern="1200" cap="none" spc="0" baseline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Myriad Pro" pitchFamily="34"/>
            </a:endParaRPr>
          </a:p>
        </p:txBody>
      </p:sp>
      <p:sp>
        <p:nvSpPr>
          <p:cNvPr id="5" name="Прямоугольник 5"/>
          <p:cNvSpPr/>
          <p:nvPr/>
        </p:nvSpPr>
        <p:spPr>
          <a:xfrm>
            <a:off x="719831" y="1403576"/>
            <a:ext cx="4032449" cy="156966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kern="0" dirty="0" smtClean="0">
                <a:solidFill>
                  <a:srgbClr val="7F7F7F"/>
                </a:solidFill>
              </a:rPr>
              <a:t>GANT Men’s Sun</a:t>
            </a:r>
            <a:endParaRPr lang="ru-RU" sz="2400" b="1" kern="0" dirty="0" smtClean="0">
              <a:solidFill>
                <a:srgbClr val="7F7F7F"/>
              </a:solidFill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1" u="none" strike="noStrike" kern="1200" cap="none" spc="0" baseline="0" dirty="0" smtClean="0">
                <a:solidFill>
                  <a:srgbClr val="7F7F7F"/>
                </a:solidFill>
                <a:uFillTx/>
                <a:latin typeface="Calibri"/>
              </a:rPr>
              <a:t>GS </a:t>
            </a:r>
            <a:r>
              <a:rPr lang="en-US" sz="2400" b="1" i="1" kern="0" dirty="0" smtClean="0">
                <a:solidFill>
                  <a:srgbClr val="7F7F7F"/>
                </a:solidFill>
                <a:latin typeface="Calibri"/>
              </a:rPr>
              <a:t>TRISTAN</a:t>
            </a:r>
            <a:endParaRPr lang="en-US" sz="2400" b="1" i="1" dirty="0" smtClean="0">
              <a:solidFill>
                <a:srgbClr val="7F7F7F"/>
              </a:solidFill>
              <a:latin typeface="Calibri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1" dirty="0" smtClean="0">
                <a:solidFill>
                  <a:srgbClr val="FF0000"/>
                </a:solidFill>
              </a:rPr>
              <a:t>новинка сезона </a:t>
            </a:r>
            <a:r>
              <a:rPr lang="en-US" sz="2400" b="1" i="1" dirty="0" smtClean="0">
                <a:solidFill>
                  <a:srgbClr val="FF0000"/>
                </a:solidFill>
              </a:rPr>
              <a:t>SS 2013</a:t>
            </a:r>
            <a:endParaRPr lang="ru-RU" sz="2400" b="1" i="1" dirty="0" smtClean="0">
              <a:solidFill>
                <a:srgbClr val="FF0000"/>
              </a:solidFill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 b="1" i="1" u="none" strike="noStrike" kern="1200" cap="none" spc="0" baseline="0" dirty="0">
              <a:solidFill>
                <a:srgbClr val="7F7F7F"/>
              </a:solidFill>
              <a:uFillTx/>
              <a:latin typeface="Calibri"/>
            </a:endParaRPr>
          </a:p>
        </p:txBody>
      </p:sp>
      <p:sp>
        <p:nvSpPr>
          <p:cNvPr id="6" name="Прямоугольник 6"/>
          <p:cNvSpPr/>
          <p:nvPr/>
        </p:nvSpPr>
        <p:spPr>
          <a:xfrm>
            <a:off x="863851" y="4211881"/>
            <a:ext cx="4536502" cy="31700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Модель представлена в </a:t>
            </a:r>
            <a:r>
              <a:rPr lang="en-US" sz="2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4</a:t>
            </a:r>
            <a:r>
              <a:rPr lang="ru-RU" sz="2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 цветах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dirty="0" smtClean="0">
                <a:solidFill>
                  <a:srgbClr val="000000"/>
                </a:solidFill>
                <a:latin typeface="Calibri"/>
              </a:rPr>
              <a:t>Форма видоизмененный «авиатор»</a:t>
            </a:r>
            <a:endParaRPr lang="ru-RU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Заушники с </a:t>
            </a:r>
            <a:r>
              <a:rPr lang="ru-RU" sz="2000" b="0" i="0" u="none" strike="noStrike" kern="0" cap="none" spc="0" baseline="0" dirty="0" err="1">
                <a:solidFill>
                  <a:srgbClr val="000000"/>
                </a:solidFill>
                <a:uFillTx/>
                <a:latin typeface="Calibri"/>
              </a:rPr>
              <a:t>флексом</a:t>
            </a:r>
            <a:endParaRPr lang="ru-RU" sz="20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Материал оправы: </a:t>
            </a:r>
            <a:r>
              <a:rPr lang="ru-RU" sz="2000" kern="0" dirty="0" smtClean="0">
                <a:solidFill>
                  <a:srgbClr val="000000"/>
                </a:solidFill>
                <a:latin typeface="Calibri"/>
              </a:rPr>
              <a:t>метал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Акцент</a:t>
            </a:r>
            <a:r>
              <a:rPr lang="ru-RU" sz="2000" b="0" i="0" u="none" strike="noStrike" kern="0" cap="none" spc="0" dirty="0" smtClean="0">
                <a:solidFill>
                  <a:srgbClr val="000000"/>
                </a:solidFill>
                <a:uFillTx/>
                <a:latin typeface="Calibri"/>
              </a:rPr>
              <a:t> на переносицу из метала и </a:t>
            </a:r>
            <a:r>
              <a:rPr lang="ru-RU" sz="2000" kern="0" dirty="0" smtClean="0">
                <a:solidFill>
                  <a:srgbClr val="000000"/>
                </a:solidFill>
                <a:latin typeface="Calibri"/>
              </a:rPr>
              <a:t>а</a:t>
            </a:r>
            <a:r>
              <a:rPr lang="ru-RU" sz="2000" b="0" i="0" u="none" strike="noStrike" kern="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цетата </a:t>
            </a:r>
            <a:endParaRPr lang="ru-RU" sz="20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dirty="0" smtClean="0">
                <a:solidFill>
                  <a:srgbClr val="000000"/>
                </a:solidFill>
                <a:latin typeface="Calibri"/>
              </a:rPr>
              <a:t>Поляризационные </a:t>
            </a:r>
            <a:r>
              <a:rPr lang="ru-RU" sz="2000" b="0" i="0" u="none" strike="noStrike" kern="1200" cap="none" spc="0" dirty="0" smtClean="0">
                <a:solidFill>
                  <a:srgbClr val="000000"/>
                </a:solidFill>
                <a:uFillTx/>
                <a:latin typeface="Calibri"/>
              </a:rPr>
              <a:t>линзы</a:t>
            </a:r>
            <a:endParaRPr lang="ru-RU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kern="0" dirty="0" smtClean="0">
                <a:solidFill>
                  <a:srgbClr val="000000"/>
                </a:solidFill>
              </a:rPr>
              <a:t>Модель подходит для установки рецептурных линз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8194" name="Picture 2" descr="C:\Users\Ксения\Desktop\GANT SS 2013\GANT\GANT Mainline\Sun\Mens\GS TRISTAN BRN-1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0272" y="1547589"/>
            <a:ext cx="4645122" cy="205907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215780" y="36"/>
            <a:ext cx="9539999" cy="75596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24599" y="120600"/>
            <a:ext cx="2880003" cy="34200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1" i="0" u="none" strike="noStrike" kern="0" cap="none" spc="0" baseline="0">
                <a:solidFill>
                  <a:srgbClr val="FFFFFF"/>
                </a:solidFill>
                <a:uFillTx/>
                <a:latin typeface="Myriad Pro" pitchFamily="34"/>
              </a:defRPr>
            </a:pPr>
            <a:r>
              <a:rPr lang="ru-RU" sz="1600" b="1" i="0" u="none" strike="noStrike" kern="0" cap="none" spc="0" baseline="0">
                <a:solidFill>
                  <a:srgbClr val="FFFFFF"/>
                </a:solidFill>
                <a:uFillTx/>
                <a:latin typeface="Myriad Pro" pitchFamily="34"/>
                <a:ea typeface="SimSun" pitchFamily="2"/>
                <a:cs typeface="Tahoma" pitchFamily="2"/>
              </a:rPr>
              <a:t>ВИЖН ЛЮКС</a:t>
            </a:r>
          </a:p>
        </p:txBody>
      </p:sp>
      <p:sp>
        <p:nvSpPr>
          <p:cNvPr id="5" name="TextBox 7"/>
          <p:cNvSpPr txBox="1"/>
          <p:nvPr/>
        </p:nvSpPr>
        <p:spPr>
          <a:xfrm>
            <a:off x="647824" y="4643935"/>
            <a:ext cx="4320485" cy="36317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Модель представлена в </a:t>
            </a: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3 </a:t>
            </a:r>
            <a:r>
              <a:rPr lang="ru-RU" sz="2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цветах</a:t>
            </a:r>
            <a:endParaRPr lang="en-US" sz="2000" b="0" i="0" u="none" strike="noStrike" kern="1200" cap="none" spc="0" baseline="0" dirty="0" smtClean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dirty="0" smtClean="0">
                <a:solidFill>
                  <a:srgbClr val="000000"/>
                </a:solidFill>
                <a:latin typeface="Calibri"/>
              </a:rPr>
              <a:t>Форма «авиатор»</a:t>
            </a:r>
            <a:endParaRPr lang="en-US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kern="0" dirty="0" smtClean="0">
                <a:solidFill>
                  <a:srgbClr val="000000"/>
                </a:solidFill>
              </a:rPr>
              <a:t>Заушники с </a:t>
            </a:r>
            <a:r>
              <a:rPr lang="ru-RU" sz="2000" kern="0" dirty="0" err="1" smtClean="0">
                <a:solidFill>
                  <a:srgbClr val="000000"/>
                </a:solidFill>
              </a:rPr>
              <a:t>ф</a:t>
            </a:r>
            <a:r>
              <a:rPr lang="ru-RU" sz="2000" dirty="0" err="1" smtClean="0">
                <a:solidFill>
                  <a:srgbClr val="000000"/>
                </a:solidFill>
              </a:rPr>
              <a:t>лексом</a:t>
            </a:r>
            <a:endParaRPr lang="en-US" sz="2000" dirty="0" smtClean="0">
              <a:solidFill>
                <a:srgbClr val="000000"/>
              </a:solidFill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Материал - </a:t>
            </a:r>
            <a:r>
              <a:rPr lang="ru-RU" sz="2000" dirty="0" smtClean="0">
                <a:solidFill>
                  <a:srgbClr val="000000"/>
                </a:solidFill>
                <a:latin typeface="Calibri"/>
              </a:rPr>
              <a:t>метал</a:t>
            </a:r>
            <a:endParaRPr lang="ru-RU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kern="0" dirty="0" smtClean="0">
                <a:solidFill>
                  <a:srgbClr val="000000"/>
                </a:solidFill>
                <a:latin typeface="Calibri"/>
              </a:rPr>
              <a:t>Л</a:t>
            </a:r>
            <a:r>
              <a:rPr lang="ru-RU" sz="2000" b="0" i="0" u="none" strike="noStrike" kern="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инзы с поляризацией</a:t>
            </a:r>
            <a:endParaRPr lang="ru-RU" sz="2000" b="0" i="0" u="none" strike="noStrike" kern="1200" cap="none" spc="0" baseline="0" dirty="0" smtClean="0">
              <a:solidFill>
                <a:srgbClr val="000000"/>
              </a:solidFill>
              <a:uFillTx/>
              <a:latin typeface="Calibri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kern="0" dirty="0" smtClean="0">
                <a:solidFill>
                  <a:srgbClr val="000000"/>
                </a:solidFill>
              </a:rPr>
              <a:t>Модель подходит для установки рецептурных линз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19833" y="1259558"/>
            <a:ext cx="3024332" cy="11079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0" cap="none" spc="0" baseline="0" dirty="0" smtClean="0">
                <a:solidFill>
                  <a:srgbClr val="7F7F7F"/>
                </a:solidFill>
                <a:uFillTx/>
                <a:latin typeface="Calibri"/>
              </a:rPr>
              <a:t>GANT</a:t>
            </a:r>
            <a:r>
              <a:rPr lang="en-US" sz="2400" b="1" i="0" u="none" strike="noStrike" kern="0" cap="none" spc="0" dirty="0" smtClean="0">
                <a:solidFill>
                  <a:srgbClr val="7F7F7F"/>
                </a:solidFill>
                <a:uFillTx/>
                <a:latin typeface="Calibri"/>
              </a:rPr>
              <a:t> </a:t>
            </a:r>
            <a:r>
              <a:rPr lang="en-US" sz="2400" b="1" i="0" u="none" strike="noStrike" kern="0" cap="none" spc="0" baseline="0" dirty="0" smtClean="0">
                <a:solidFill>
                  <a:srgbClr val="7F7F7F"/>
                </a:solidFill>
                <a:uFillTx/>
                <a:latin typeface="Calibri"/>
              </a:rPr>
              <a:t>Men’s </a:t>
            </a:r>
            <a:r>
              <a:rPr lang="en-US" sz="2400" b="1" i="0" u="none" strike="noStrike" kern="0" cap="none" spc="0" baseline="0" dirty="0">
                <a:solidFill>
                  <a:srgbClr val="7F7F7F"/>
                </a:solidFill>
                <a:uFillTx/>
                <a:latin typeface="Calibri"/>
              </a:rPr>
              <a:t>Sun</a:t>
            </a:r>
            <a:endParaRPr lang="ru-RU" sz="2400" b="1" i="0" u="none" strike="noStrike" kern="0" cap="none" spc="0" baseline="0" dirty="0">
              <a:solidFill>
                <a:srgbClr val="7F7F7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1" u="none" strike="noStrike" kern="0" cap="none" spc="0" baseline="0" dirty="0">
                <a:solidFill>
                  <a:srgbClr val="7F7F7F"/>
                </a:solidFill>
                <a:uFillTx/>
                <a:latin typeface="Calibri"/>
              </a:rPr>
              <a:t>GS </a:t>
            </a:r>
            <a:r>
              <a:rPr lang="en-US" sz="2400" b="1" i="1" kern="0" dirty="0" err="1" smtClean="0">
                <a:solidFill>
                  <a:srgbClr val="7F7F7F"/>
                </a:solidFill>
                <a:latin typeface="Calibri"/>
              </a:rPr>
              <a:t>Jero</a:t>
            </a:r>
            <a:endParaRPr lang="ru-RU" sz="2400" b="1" i="1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8304" y="1907629"/>
            <a:ext cx="4123556" cy="1866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215780" y="36"/>
            <a:ext cx="9539999" cy="75596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24599" y="120600"/>
            <a:ext cx="2880003" cy="34200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1" i="0" u="none" strike="noStrike" kern="0" cap="none" spc="0" baseline="0">
                <a:solidFill>
                  <a:srgbClr val="FFFFFF"/>
                </a:solidFill>
                <a:uFillTx/>
                <a:latin typeface="Myriad Pro" pitchFamily="34"/>
              </a:defRPr>
            </a:pPr>
            <a:r>
              <a:rPr lang="ru-RU" sz="1600" b="1" i="0" u="none" strike="noStrike" kern="0" cap="none" spc="0" baseline="0">
                <a:solidFill>
                  <a:srgbClr val="FFFFFF"/>
                </a:solidFill>
                <a:uFillTx/>
                <a:latin typeface="Myriad Pro" pitchFamily="34"/>
                <a:ea typeface="SimSun" pitchFamily="2"/>
                <a:cs typeface="Tahoma" pitchFamily="2"/>
              </a:rPr>
              <a:t>ВИЖН ЛЮКС</a:t>
            </a:r>
          </a:p>
        </p:txBody>
      </p:sp>
      <p:sp>
        <p:nvSpPr>
          <p:cNvPr id="5" name="TextBox 7"/>
          <p:cNvSpPr txBox="1"/>
          <p:nvPr/>
        </p:nvSpPr>
        <p:spPr>
          <a:xfrm>
            <a:off x="647824" y="4643935"/>
            <a:ext cx="4320485" cy="36317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Модель представлена в </a:t>
            </a: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3 </a:t>
            </a:r>
            <a:r>
              <a:rPr lang="ru-RU" sz="2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цветах</a:t>
            </a:r>
            <a:endParaRPr lang="en-US" sz="2000" b="0" i="0" u="none" strike="noStrike" kern="1200" cap="none" spc="0" baseline="0" dirty="0" smtClean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dirty="0" smtClean="0">
                <a:solidFill>
                  <a:srgbClr val="000000"/>
                </a:solidFill>
                <a:latin typeface="Calibri"/>
              </a:rPr>
              <a:t>Форма «авиатор»</a:t>
            </a:r>
            <a:endParaRPr lang="en-US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Материал </a:t>
            </a:r>
            <a:r>
              <a:rPr lang="ru-RU" sz="2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- </a:t>
            </a:r>
            <a:r>
              <a:rPr lang="ru-RU" sz="2000" dirty="0" smtClean="0">
                <a:solidFill>
                  <a:srgbClr val="000000"/>
                </a:solidFill>
                <a:latin typeface="Calibri"/>
              </a:rPr>
              <a:t>а</a:t>
            </a:r>
            <a:r>
              <a:rPr lang="ru-RU" sz="2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цетат </a:t>
            </a: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целлюлозы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Линзы: </a:t>
            </a: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CR39</a:t>
            </a:r>
            <a:r>
              <a:rPr lang="ru-RU" sz="2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с </a:t>
            </a:r>
            <a:r>
              <a:rPr lang="ru-RU" sz="2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поляризацией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kern="0" dirty="0" smtClean="0">
                <a:solidFill>
                  <a:srgbClr val="000000"/>
                </a:solidFill>
              </a:rPr>
              <a:t>Модель подходит для установки рецептурных линз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Заушники </a:t>
            </a:r>
            <a:r>
              <a:rPr lang="ru-RU" sz="2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с </a:t>
            </a:r>
            <a:r>
              <a:rPr lang="ru-RU" sz="2000" b="0" i="0" u="none" strike="noStrike" kern="0" cap="none" spc="0" baseline="0" dirty="0" err="1">
                <a:solidFill>
                  <a:srgbClr val="000000"/>
                </a:solidFill>
                <a:uFillTx/>
                <a:latin typeface="Calibri"/>
              </a:rPr>
              <a:t>ф</a:t>
            </a:r>
            <a:r>
              <a:rPr lang="ru-RU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лексом</a:t>
            </a:r>
            <a:endParaRPr lang="en-US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19833" y="1259558"/>
            <a:ext cx="3024332" cy="11079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0" cap="none" spc="0" baseline="0" dirty="0" smtClean="0">
                <a:solidFill>
                  <a:srgbClr val="7F7F7F"/>
                </a:solidFill>
                <a:uFillTx/>
                <a:latin typeface="Calibri"/>
              </a:rPr>
              <a:t>GANT</a:t>
            </a:r>
            <a:r>
              <a:rPr lang="en-US" sz="2400" b="1" i="0" u="none" strike="noStrike" kern="0" cap="none" spc="0" dirty="0" smtClean="0">
                <a:solidFill>
                  <a:srgbClr val="7F7F7F"/>
                </a:solidFill>
                <a:uFillTx/>
                <a:latin typeface="Calibri"/>
              </a:rPr>
              <a:t> </a:t>
            </a:r>
            <a:r>
              <a:rPr lang="en-US" sz="2400" b="1" i="0" u="none" strike="noStrike" kern="0" cap="none" spc="0" baseline="0" dirty="0" smtClean="0">
                <a:solidFill>
                  <a:srgbClr val="7F7F7F"/>
                </a:solidFill>
                <a:uFillTx/>
                <a:latin typeface="Calibri"/>
              </a:rPr>
              <a:t>Men’s </a:t>
            </a:r>
            <a:r>
              <a:rPr lang="en-US" sz="2400" b="1" i="0" u="none" strike="noStrike" kern="0" cap="none" spc="0" baseline="0" dirty="0">
                <a:solidFill>
                  <a:srgbClr val="7F7F7F"/>
                </a:solidFill>
                <a:uFillTx/>
                <a:latin typeface="Calibri"/>
              </a:rPr>
              <a:t>Sun</a:t>
            </a:r>
            <a:endParaRPr lang="ru-RU" sz="2400" b="1" i="0" u="none" strike="noStrike" kern="0" cap="none" spc="0" baseline="0" dirty="0">
              <a:solidFill>
                <a:srgbClr val="7F7F7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1" u="none" strike="noStrike" kern="0" cap="none" spc="0" baseline="0" dirty="0">
                <a:solidFill>
                  <a:srgbClr val="7F7F7F"/>
                </a:solidFill>
                <a:uFillTx/>
                <a:latin typeface="Calibri"/>
              </a:rPr>
              <a:t>GS </a:t>
            </a:r>
            <a:r>
              <a:rPr lang="en-US" sz="2400" b="1" i="1" kern="0" dirty="0" smtClean="0">
                <a:solidFill>
                  <a:srgbClr val="7F7F7F"/>
                </a:solidFill>
                <a:latin typeface="Calibri"/>
              </a:rPr>
              <a:t>Etna</a:t>
            </a:r>
            <a:endParaRPr lang="ru-RU" sz="2400" b="1" i="1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6297" y="1547589"/>
            <a:ext cx="4392488" cy="2121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215780" y="36"/>
            <a:ext cx="9539999" cy="75596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24599" y="120600"/>
            <a:ext cx="2880003" cy="34200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1" i="0" u="none" strike="noStrike" kern="0" cap="none" spc="0" baseline="0">
                <a:solidFill>
                  <a:srgbClr val="FFFFFF"/>
                </a:solidFill>
                <a:uFillTx/>
                <a:latin typeface="Myriad Pro" pitchFamily="34"/>
              </a:defRPr>
            </a:pPr>
            <a:r>
              <a:rPr lang="ru-RU" sz="1600" b="1" i="0" u="none" strike="noStrike" kern="0" cap="none" spc="0" baseline="0">
                <a:solidFill>
                  <a:srgbClr val="FFFFFF"/>
                </a:solidFill>
                <a:uFillTx/>
                <a:latin typeface="Myriad Pro" pitchFamily="34"/>
                <a:ea typeface="SimSun" pitchFamily="2"/>
                <a:cs typeface="Tahoma" pitchFamily="2"/>
              </a:rPr>
              <a:t>ВИЖН ЛЮКС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472360" y="1331565"/>
            <a:ext cx="4138565" cy="561662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7"/>
          <p:cNvSpPr txBox="1"/>
          <p:nvPr/>
        </p:nvSpPr>
        <p:spPr>
          <a:xfrm>
            <a:off x="647824" y="4643935"/>
            <a:ext cx="4320485" cy="270843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Модель представлена в 4 цветах</a:t>
            </a:r>
            <a:endParaRPr lang="en-US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Материал оправы</a:t>
            </a: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: </a:t>
            </a: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Ацетат целлюлозы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Линзы: </a:t>
            </a: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CR39</a:t>
            </a:r>
            <a:r>
              <a:rPr lang="ru-RU" sz="2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с поляризацией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Заушники с </a:t>
            </a:r>
            <a:r>
              <a:rPr lang="ru-RU" sz="2000" b="0" i="0" u="none" strike="noStrike" kern="0" cap="none" spc="0" baseline="0" dirty="0" err="1">
                <a:solidFill>
                  <a:srgbClr val="000000"/>
                </a:solidFill>
                <a:uFillTx/>
                <a:latin typeface="Calibri"/>
              </a:rPr>
              <a:t>ф</a:t>
            </a:r>
            <a:r>
              <a:rPr lang="ru-RU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лексом</a:t>
            </a:r>
            <a:endParaRPr lang="en-US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312121" y="6084097"/>
            <a:ext cx="1928085" cy="936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791840" y="2267669"/>
            <a:ext cx="4355973" cy="191744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8"/>
          <p:cNvSpPr txBox="1"/>
          <p:nvPr/>
        </p:nvSpPr>
        <p:spPr>
          <a:xfrm>
            <a:off x="719833" y="1259558"/>
            <a:ext cx="3024332" cy="11079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0" cap="none" spc="0" baseline="0">
                <a:solidFill>
                  <a:srgbClr val="7F7F7F"/>
                </a:solidFill>
                <a:uFillTx/>
                <a:latin typeface="Calibri"/>
              </a:rPr>
              <a:t>Gant Men’s Sun</a:t>
            </a:r>
            <a:endParaRPr lang="ru-RU" sz="2400" b="1" i="0" u="none" strike="noStrike" kern="0" cap="none" spc="0" baseline="0">
              <a:solidFill>
                <a:srgbClr val="7F7F7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1" u="none" strike="noStrike" kern="0" cap="none" spc="0" baseline="0">
                <a:solidFill>
                  <a:srgbClr val="7F7F7F"/>
                </a:solidFill>
                <a:uFillTx/>
                <a:latin typeface="Calibri"/>
              </a:rPr>
              <a:t>GS VAN</a:t>
            </a:r>
            <a:endParaRPr lang="ru-RU" sz="2400" b="1" i="1" u="none" strike="noStrike" kern="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215776" y="0"/>
            <a:ext cx="9539999" cy="75596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24599" y="120600"/>
            <a:ext cx="2880003" cy="34200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1" i="0" u="none" strike="noStrike" kern="0" cap="none" spc="0" baseline="0">
                <a:solidFill>
                  <a:srgbClr val="FFFFFF"/>
                </a:solidFill>
                <a:uFillTx/>
                <a:latin typeface="Myriad Pro" pitchFamily="34"/>
              </a:defRPr>
            </a:pPr>
            <a:r>
              <a:rPr lang="ru-RU" sz="1600" b="1" i="0" u="none" strike="noStrike" kern="0" cap="none" spc="0" baseline="0">
                <a:solidFill>
                  <a:srgbClr val="FFFFFF"/>
                </a:solidFill>
                <a:uFillTx/>
                <a:latin typeface="Myriad Pro" pitchFamily="34"/>
                <a:ea typeface="SimSun" pitchFamily="2"/>
                <a:cs typeface="Tahoma" pitchFamily="2"/>
              </a:rPr>
              <a:t>ВИЖН ЛЮКС</a:t>
            </a:r>
          </a:p>
        </p:txBody>
      </p:sp>
      <p:sp>
        <p:nvSpPr>
          <p:cNvPr id="5" name="TextBox 7"/>
          <p:cNvSpPr txBox="1"/>
          <p:nvPr/>
        </p:nvSpPr>
        <p:spPr>
          <a:xfrm>
            <a:off x="503806" y="1907630"/>
            <a:ext cx="660754" cy="3693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       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03806" y="4427908"/>
            <a:ext cx="4680520" cy="16312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Модель представлена в </a:t>
            </a:r>
            <a:r>
              <a:rPr lang="ru-RU" sz="2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3 </a:t>
            </a: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цветах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Материал оправы: </a:t>
            </a:r>
            <a:r>
              <a:rPr lang="ru-RU" sz="2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Ацетат целлюлозы</a:t>
            </a:r>
            <a:endParaRPr lang="en-US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Линзы: </a:t>
            </a: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CR39</a:t>
            </a: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,</a:t>
            </a:r>
            <a:r>
              <a:rPr lang="ru-RU" sz="2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 градиентное окрашивание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Модель п</a:t>
            </a: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одходит для установки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рецептурных линз</a:t>
            </a:r>
            <a:endParaRPr lang="en-US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168104" y="5868069"/>
            <a:ext cx="1928094" cy="93610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10"/>
          <p:cNvSpPr txBox="1"/>
          <p:nvPr/>
        </p:nvSpPr>
        <p:spPr>
          <a:xfrm>
            <a:off x="647825" y="1115541"/>
            <a:ext cx="4176463" cy="22159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0" cap="none" spc="0" baseline="0" dirty="0">
                <a:solidFill>
                  <a:srgbClr val="7F7F7F"/>
                </a:solidFill>
                <a:uFillTx/>
                <a:latin typeface="Calibri"/>
              </a:rPr>
              <a:t>Gant Women’s Sun</a:t>
            </a:r>
            <a:endParaRPr lang="ru-RU" sz="2400" b="1" i="0" u="none" strike="noStrike" kern="0" cap="none" spc="0" baseline="0" dirty="0">
              <a:solidFill>
                <a:srgbClr val="7F7F7F"/>
              </a:solidFill>
              <a:uFillTx/>
              <a:latin typeface="Calibri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1" u="none" strike="noStrike" kern="0" cap="none" spc="0" baseline="0" dirty="0">
                <a:solidFill>
                  <a:srgbClr val="7F7F7F"/>
                </a:solidFill>
                <a:uFillTx/>
                <a:latin typeface="Calibri"/>
              </a:rPr>
              <a:t>GWS </a:t>
            </a:r>
            <a:r>
              <a:rPr lang="en-US" sz="2400" b="1" i="1" u="none" strike="noStrike" kern="0" cap="none" spc="0" baseline="0" dirty="0" smtClean="0">
                <a:solidFill>
                  <a:srgbClr val="7F7F7F"/>
                </a:solidFill>
                <a:uFillTx/>
                <a:latin typeface="Calibri"/>
              </a:rPr>
              <a:t>AMBER</a:t>
            </a:r>
            <a:endParaRPr lang="ru-RU" sz="2400" b="1" i="1" u="none" strike="noStrike" kern="0" cap="none" spc="0" baseline="0" dirty="0" smtClean="0">
              <a:solidFill>
                <a:srgbClr val="7F7F7F"/>
              </a:solidFill>
              <a:uFillTx/>
              <a:latin typeface="Calibri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1" kern="0" dirty="0" smtClean="0">
                <a:solidFill>
                  <a:srgbClr val="FF0000"/>
                </a:solidFill>
              </a:rPr>
              <a:t>Рекламная кампания </a:t>
            </a:r>
            <a:r>
              <a:rPr lang="en-US" sz="2400" b="1" i="1" kern="0" dirty="0" smtClean="0">
                <a:solidFill>
                  <a:srgbClr val="FF0000"/>
                </a:solidFill>
              </a:rPr>
              <a:t>SS 2013</a:t>
            </a:r>
            <a:endParaRPr lang="ru-RU" sz="2400" b="1" i="1" kern="0" dirty="0" smtClean="0">
              <a:solidFill>
                <a:srgbClr val="FF0000"/>
              </a:solidFill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 b="1" i="1" u="none" strike="noStrike" kern="0" cap="none" spc="0" baseline="0" dirty="0" smtClean="0">
              <a:solidFill>
                <a:srgbClr val="7F7F7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1" i="1" u="none" strike="noStrike" kern="0" cap="none" spc="0" baseline="0" dirty="0">
              <a:solidFill>
                <a:srgbClr val="7F7F7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360" y="1259557"/>
            <a:ext cx="4188082" cy="5537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9873" y="2627710"/>
            <a:ext cx="3168352" cy="146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215780" y="0"/>
            <a:ext cx="9539999" cy="75596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24599" y="120600"/>
            <a:ext cx="2880003" cy="34200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1" i="0" u="none" strike="noStrike" kern="0" cap="none" spc="0" baseline="0">
                <a:solidFill>
                  <a:srgbClr val="FFFFFF"/>
                </a:solidFill>
                <a:uFillTx/>
                <a:latin typeface="Myriad Pro" pitchFamily="34"/>
              </a:defRPr>
            </a:pPr>
            <a:r>
              <a:rPr lang="ru-RU" sz="1600" b="1" i="0" u="none" strike="noStrike" kern="0" cap="none" spc="0" baseline="0">
                <a:solidFill>
                  <a:srgbClr val="FFFFFF"/>
                </a:solidFill>
                <a:uFillTx/>
                <a:latin typeface="Myriad Pro" pitchFamily="34"/>
                <a:ea typeface="SimSun" pitchFamily="2"/>
                <a:cs typeface="Tahoma" pitchFamily="2"/>
              </a:rPr>
              <a:t>ВИЖН ЛЮКС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400354" y="1187549"/>
            <a:ext cx="4252801" cy="578625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7"/>
          <p:cNvSpPr txBox="1"/>
          <p:nvPr/>
        </p:nvSpPr>
        <p:spPr>
          <a:xfrm>
            <a:off x="503806" y="1907630"/>
            <a:ext cx="660754" cy="3693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       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03806" y="4427908"/>
            <a:ext cx="4680520" cy="16312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Модель представлена в 4 цветах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Материал оправы: </a:t>
            </a:r>
            <a:r>
              <a:rPr lang="ru-RU" sz="2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Ацетат целлюлозы</a:t>
            </a:r>
            <a:endParaRPr lang="en-US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Линзы: </a:t>
            </a: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CR39</a:t>
            </a: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,</a:t>
            </a:r>
            <a:r>
              <a:rPr lang="ru-RU" sz="2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 градиентное окрашивание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Модель п</a:t>
            </a: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одходит для установки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рецептурных линз</a:t>
            </a:r>
            <a:endParaRPr lang="en-US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312121" y="6084097"/>
            <a:ext cx="1928094" cy="936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935856" y="2483693"/>
            <a:ext cx="3737911" cy="15763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10"/>
          <p:cNvSpPr txBox="1"/>
          <p:nvPr/>
        </p:nvSpPr>
        <p:spPr>
          <a:xfrm>
            <a:off x="863851" y="1187549"/>
            <a:ext cx="3384377" cy="11079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0" cap="none" spc="0" baseline="0">
                <a:solidFill>
                  <a:srgbClr val="7F7F7F"/>
                </a:solidFill>
                <a:uFillTx/>
                <a:latin typeface="Calibri"/>
              </a:rPr>
              <a:t>Gant Women’s Sun</a:t>
            </a:r>
            <a:endParaRPr lang="ru-RU" sz="2400" b="1" i="0" u="none" strike="noStrike" kern="0" cap="none" spc="0" baseline="0">
              <a:solidFill>
                <a:srgbClr val="7F7F7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1" u="none" strike="noStrike" kern="0" cap="none" spc="0" baseline="0">
                <a:solidFill>
                  <a:srgbClr val="7F7F7F"/>
                </a:solidFill>
                <a:uFillTx/>
                <a:latin typeface="Calibri"/>
              </a:rPr>
              <a:t>GWS COLVIN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179999" y="356"/>
            <a:ext cx="9539999" cy="75596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24599" y="120600"/>
            <a:ext cx="2880003" cy="34200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1" i="0" u="none" strike="noStrike" kern="0" cap="none" spc="0" baseline="0">
                <a:solidFill>
                  <a:srgbClr val="FFFFFF"/>
                </a:solidFill>
                <a:uFillTx/>
                <a:latin typeface="Myriad Pro" pitchFamily="34"/>
              </a:defRPr>
            </a:pPr>
            <a:r>
              <a:rPr lang="ru-RU" sz="1600" b="1" i="0" u="none" strike="noStrike" kern="0" cap="none" spc="0" baseline="0">
                <a:solidFill>
                  <a:srgbClr val="FFFFFF"/>
                </a:solidFill>
                <a:uFillTx/>
                <a:latin typeface="Myriad Pro" pitchFamily="34"/>
                <a:ea typeface="SimSun" pitchFamily="2"/>
                <a:cs typeface="Tahoma" pitchFamily="2"/>
              </a:rPr>
              <a:t>ВИЖН ЛЮКС</a:t>
            </a:r>
          </a:p>
        </p:txBody>
      </p:sp>
      <p:sp>
        <p:nvSpPr>
          <p:cNvPr id="4" name="TextBox 7"/>
          <p:cNvSpPr txBox="1"/>
          <p:nvPr/>
        </p:nvSpPr>
        <p:spPr>
          <a:xfrm>
            <a:off x="503806" y="1907630"/>
            <a:ext cx="660754" cy="3693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        </a:t>
            </a:r>
          </a:p>
        </p:txBody>
      </p:sp>
      <p:sp>
        <p:nvSpPr>
          <p:cNvPr id="5" name="TextBox 6"/>
          <p:cNvSpPr txBox="1"/>
          <p:nvPr/>
        </p:nvSpPr>
        <p:spPr>
          <a:xfrm>
            <a:off x="719833" y="1115539"/>
            <a:ext cx="4320475" cy="49552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7F7F7F"/>
                </a:solidFill>
                <a:uFillTx/>
                <a:latin typeface="Calibri"/>
              </a:rPr>
              <a:t>Gant Women’s Sun</a:t>
            </a:r>
            <a:endParaRPr lang="ru-RU" sz="2800" b="1" i="0" u="none" strike="noStrike" kern="1200" cap="none" spc="0" baseline="0" dirty="0">
              <a:solidFill>
                <a:srgbClr val="7F7F7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1" u="none" strike="noStrike" kern="1200" cap="none" spc="0" baseline="0" dirty="0">
                <a:solidFill>
                  <a:srgbClr val="7F7F7F"/>
                </a:solidFill>
                <a:uFillTx/>
                <a:latin typeface="Calibri"/>
              </a:rPr>
              <a:t>GWS </a:t>
            </a:r>
            <a:r>
              <a:rPr lang="en-US" sz="2800" b="1" i="1" u="none" strike="noStrike" kern="1200" cap="none" spc="0" baseline="0" dirty="0" smtClean="0">
                <a:solidFill>
                  <a:srgbClr val="7F7F7F"/>
                </a:solidFill>
                <a:uFillTx/>
                <a:latin typeface="Calibri"/>
              </a:rPr>
              <a:t>Nye</a:t>
            </a:r>
            <a:endParaRPr lang="ru-RU" sz="2800" b="1" i="1" u="none" strike="noStrike" kern="1200" cap="none" spc="0" baseline="0" dirty="0" smtClean="0">
              <a:solidFill>
                <a:srgbClr val="7F7F7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800" b="1" i="1" dirty="0">
              <a:solidFill>
                <a:srgbClr val="7F7F7F"/>
              </a:solidFill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800" b="1" i="1" u="none" strike="noStrike" kern="1200" cap="none" spc="0" baseline="0" dirty="0" smtClean="0">
              <a:solidFill>
                <a:srgbClr val="7F7F7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800" b="1" i="1" dirty="0">
              <a:solidFill>
                <a:srgbClr val="7F7F7F"/>
              </a:solidFill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800" b="1" i="1" u="none" strike="noStrike" kern="1200" cap="none" spc="0" baseline="0" dirty="0" smtClean="0">
              <a:solidFill>
                <a:srgbClr val="7F7F7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800" b="1" i="1" u="none" strike="noStrike" kern="1200" cap="none" spc="0" baseline="0" dirty="0">
              <a:solidFill>
                <a:srgbClr val="7F7F7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b="0" i="0" u="none" strike="noStrike" kern="1200" cap="none" spc="0" baseline="0" dirty="0" smtClean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Модель </a:t>
            </a: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представлена в 6 цветах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Материал оправы: Ацетат целлюлозы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Линзы: </a:t>
            </a: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CR39</a:t>
            </a:r>
            <a:endParaRPr lang="ru-RU" sz="20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Данная </a:t>
            </a:r>
            <a:r>
              <a:rPr lang="ru-RU" sz="2000" b="0" i="0" u="none" strike="noStrike" kern="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модель</a:t>
            </a:r>
            <a:r>
              <a:rPr lang="ru-RU" sz="2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подходит для установки рецептурных линз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472363" y="848599"/>
            <a:ext cx="4104211" cy="6126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312120" y="6084093"/>
            <a:ext cx="1928094" cy="936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3848" y="2339677"/>
            <a:ext cx="361950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287779" y="0"/>
            <a:ext cx="9539999" cy="75596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24599" y="120600"/>
            <a:ext cx="2880003" cy="34200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1" i="0" u="none" strike="noStrike" kern="0" cap="none" spc="0" baseline="0">
                <a:solidFill>
                  <a:srgbClr val="FFFFFF"/>
                </a:solidFill>
                <a:uFillTx/>
                <a:latin typeface="Myriad Pro" pitchFamily="34"/>
              </a:defRPr>
            </a:pPr>
            <a:r>
              <a:rPr lang="ru-RU" sz="1600" b="1" i="0" u="none" strike="noStrike" kern="0" cap="none" spc="0" baseline="0">
                <a:solidFill>
                  <a:srgbClr val="FFFFFF"/>
                </a:solidFill>
                <a:uFillTx/>
                <a:latin typeface="Myriad Pro" pitchFamily="34"/>
                <a:ea typeface="SimSun" pitchFamily="2"/>
                <a:cs typeface="Tahoma" pitchFamily="2"/>
              </a:rPr>
              <a:t>ВИЖН ЛЮКС</a:t>
            </a:r>
          </a:p>
        </p:txBody>
      </p:sp>
      <p:sp>
        <p:nvSpPr>
          <p:cNvPr id="5" name="Прямоугольник 6"/>
          <p:cNvSpPr/>
          <p:nvPr/>
        </p:nvSpPr>
        <p:spPr>
          <a:xfrm>
            <a:off x="935856" y="4211885"/>
            <a:ext cx="5112565" cy="181588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07860" y="1187549"/>
            <a:ext cx="3672412" cy="5232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GANT </a:t>
            </a:r>
            <a:r>
              <a:rPr lang="en-US" sz="28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Rugger</a:t>
            </a:r>
            <a:r>
              <a:rPr lang="ru-RU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Sun</a:t>
            </a:r>
            <a:endParaRPr lang="ru-RU" sz="2800" b="1" i="0" u="none" strike="noStrike" kern="0" cap="none" spc="0" baseline="0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Calibri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92240" y="1043533"/>
            <a:ext cx="4881370" cy="5940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215780" y="36"/>
            <a:ext cx="9539999" cy="75596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24599" y="120600"/>
            <a:ext cx="2880003" cy="34200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1" i="0" u="none" strike="noStrike" kern="0" cap="none" spc="0" baseline="0">
                <a:solidFill>
                  <a:srgbClr val="FFFFFF"/>
                </a:solidFill>
                <a:uFillTx/>
                <a:latin typeface="Myriad Pro" pitchFamily="34"/>
              </a:defRPr>
            </a:pPr>
            <a:r>
              <a:rPr lang="ru-RU" sz="1600" b="1" i="0" u="none" strike="noStrike" kern="1200" cap="none" spc="0" baseline="0">
                <a:solidFill>
                  <a:srgbClr val="FFFFFF"/>
                </a:solidFill>
                <a:uFillTx/>
                <a:latin typeface="Myriad Pro" pitchFamily="34"/>
                <a:ea typeface="SimSun" pitchFamily="2"/>
                <a:cs typeface="Tahoma" pitchFamily="2"/>
              </a:rPr>
              <a:t>ВИЖН ЛЮКС</a:t>
            </a:r>
          </a:p>
        </p:txBody>
      </p:sp>
      <p:sp>
        <p:nvSpPr>
          <p:cNvPr id="4" name="TextBox 7"/>
          <p:cNvSpPr txBox="1"/>
          <p:nvPr/>
        </p:nvSpPr>
        <p:spPr>
          <a:xfrm>
            <a:off x="719833" y="1043531"/>
            <a:ext cx="8856988" cy="96026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0" u="none" strike="noStrike" kern="1200" cap="none" spc="0" baseline="0" dirty="0">
                <a:solidFill>
                  <a:srgbClr val="7F7F7F"/>
                </a:solidFill>
                <a:uFillTx/>
                <a:latin typeface="Calibri"/>
              </a:rPr>
              <a:t>О компании </a:t>
            </a:r>
            <a:r>
              <a:rPr lang="en-US" sz="3200" b="1" i="0" u="none" strike="noStrike" kern="1200" cap="none" spc="0" baseline="0" dirty="0">
                <a:solidFill>
                  <a:srgbClr val="7F7F7F"/>
                </a:solidFill>
                <a:uFillTx/>
                <a:latin typeface="Calibri"/>
              </a:rPr>
              <a:t>VIVA</a:t>
            </a:r>
            <a:r>
              <a:rPr lang="ru-RU" sz="3200" b="1" i="0" u="none" strike="noStrike" kern="0" cap="none" spc="0" baseline="0" dirty="0">
                <a:solidFill>
                  <a:srgbClr val="7F7F7F"/>
                </a:solidFill>
                <a:uFillTx/>
                <a:latin typeface="Calibri"/>
              </a:rPr>
              <a:t> </a:t>
            </a:r>
            <a:r>
              <a:rPr lang="ru-RU" sz="3200" b="1" i="0" u="none" strike="noStrike" kern="0" cap="none" spc="0" baseline="0" dirty="0" err="1">
                <a:solidFill>
                  <a:srgbClr val="7F7F7F"/>
                </a:solidFill>
                <a:uFillTx/>
                <a:latin typeface="Calibri"/>
              </a:rPr>
              <a:t>International</a:t>
            </a:r>
            <a:r>
              <a:rPr lang="ru-RU" sz="3200" b="1" i="0" u="none" strike="noStrike" kern="0" cap="none" spc="0" baseline="0" dirty="0">
                <a:solidFill>
                  <a:srgbClr val="7F7F7F"/>
                </a:solidFill>
                <a:uFillTx/>
                <a:latin typeface="Calibri"/>
              </a:rPr>
              <a:t> </a:t>
            </a:r>
            <a:r>
              <a:rPr lang="ru-RU" sz="3200" b="1" i="0" u="none" strike="noStrike" kern="0" cap="none" spc="0" baseline="0" dirty="0" err="1">
                <a:solidFill>
                  <a:srgbClr val="7F7F7F"/>
                </a:solidFill>
                <a:uFillTx/>
                <a:latin typeface="Calibri"/>
              </a:rPr>
              <a:t>Group</a:t>
            </a:r>
            <a:r>
              <a:rPr lang="en-US" sz="3200" b="1" i="0" u="none" strike="noStrike" kern="0" cap="none" spc="0" baseline="0" dirty="0">
                <a:solidFill>
                  <a:srgbClr val="7F7F7F"/>
                </a:solidFill>
                <a:uFillTx/>
                <a:latin typeface="Calibri"/>
              </a:rPr>
              <a:t> </a:t>
            </a:r>
            <a:endParaRPr lang="ru-RU" sz="3200" b="1" i="0" u="none" strike="noStrike" kern="0" cap="none" spc="0" baseline="0" dirty="0">
              <a:solidFill>
                <a:srgbClr val="7F7F7F"/>
              </a:solidFill>
              <a:uFillTx/>
              <a:latin typeface="Calibri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Американская компания </a:t>
            </a:r>
            <a:r>
              <a:rPr lang="ru-RU" sz="26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Viva</a:t>
            </a:r>
            <a:r>
              <a:rPr lang="ru-RU" sz="2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ru-RU" sz="26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International</a:t>
            </a:r>
            <a:r>
              <a:rPr lang="ru-RU" sz="2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ru-RU" sz="26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Group</a:t>
            </a:r>
            <a:r>
              <a:rPr lang="en-US" sz="2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–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од</a:t>
            </a:r>
            <a:r>
              <a:rPr lang="ru-RU" sz="26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ин</a:t>
            </a:r>
            <a:r>
              <a:rPr lang="ru-RU" sz="2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из мировых лидеров по производству оправ и солнцезащитных очков, была основана в 1978 году.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Сегодня </a:t>
            </a:r>
            <a:r>
              <a:rPr lang="ru-RU" sz="26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Viva</a:t>
            </a:r>
            <a:r>
              <a:rPr lang="ru-RU" sz="2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входит в группу компаний HVHC </a:t>
            </a:r>
            <a:r>
              <a:rPr lang="ru-RU" sz="26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Inc</a:t>
            </a:r>
            <a:r>
              <a:rPr lang="ru-RU" sz="2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., объединяющую большое количество проектов и брендов (производство оптических товаров, американские офтальмологические центры</a:t>
            </a:r>
            <a:r>
              <a:rPr lang="ru-RU" sz="26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, </a:t>
            </a:r>
            <a:r>
              <a:rPr lang="ru-RU" sz="2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сеть розничных оптических магазинов).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В результате этого </a:t>
            </a:r>
            <a:r>
              <a:rPr lang="ru-RU" sz="26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Viva</a:t>
            </a:r>
            <a:r>
              <a:rPr lang="ru-RU" sz="2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занимает уникальную позицию на мировом оптическом рынке.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6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В целом, дистрибуция включает присутствие компании в более чем 90 странах.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800" b="1" i="0" u="none" strike="noStrike" kern="1200" cap="none" spc="0" baseline="0" dirty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1" i="0" u="none" strike="noStrike" kern="1200" cap="none" spc="0" baseline="0" dirty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1" i="0" u="none" strike="noStrike" kern="1200" cap="none" spc="0" baseline="0" dirty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1" i="0" u="none" strike="noStrike" kern="1200" cap="none" spc="0" baseline="0" dirty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1" i="0" u="none" strike="noStrike" kern="1200" cap="none" spc="0" baseline="0" dirty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200" b="1" i="0" u="none" strike="noStrike" kern="1200" cap="none" spc="0" baseline="0" dirty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200" b="1" i="0" u="none" strike="noStrike" kern="1200" cap="none" spc="0" baseline="0" dirty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Myriad Pro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287779" y="0"/>
            <a:ext cx="9539999" cy="75596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24599" y="120600"/>
            <a:ext cx="2880003" cy="34200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1" i="0" u="none" strike="noStrike" kern="0" cap="none" spc="0" baseline="0">
                <a:solidFill>
                  <a:srgbClr val="FFFFFF"/>
                </a:solidFill>
                <a:uFillTx/>
                <a:latin typeface="Myriad Pro" pitchFamily="34"/>
              </a:defRPr>
            </a:pPr>
            <a:r>
              <a:rPr lang="ru-RU" sz="1600" b="1" i="0" u="none" strike="noStrike" kern="0" cap="none" spc="0" baseline="0">
                <a:solidFill>
                  <a:srgbClr val="FFFFFF"/>
                </a:solidFill>
                <a:uFillTx/>
                <a:latin typeface="Myriad Pro" pitchFamily="34"/>
                <a:ea typeface="SimSun" pitchFamily="2"/>
                <a:cs typeface="Tahoma" pitchFamily="2"/>
              </a:rPr>
              <a:t>ВИЖН ЛЮКС</a:t>
            </a:r>
          </a:p>
        </p:txBody>
      </p:sp>
      <p:sp>
        <p:nvSpPr>
          <p:cNvPr id="5" name="Прямоугольник 6"/>
          <p:cNvSpPr/>
          <p:nvPr/>
        </p:nvSpPr>
        <p:spPr>
          <a:xfrm>
            <a:off x="935856" y="4211885"/>
            <a:ext cx="5112565" cy="181588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07860" y="1187549"/>
            <a:ext cx="3672412" cy="1384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0" cap="none" spc="0" baseline="0" dirty="0" smtClean="0">
                <a:solidFill>
                  <a:srgbClr val="7F7F7F"/>
                </a:solidFill>
                <a:uFillTx/>
                <a:latin typeface="Calibri"/>
              </a:rPr>
              <a:t>GANT RUGGER 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1" kern="0" dirty="0" smtClean="0">
                <a:solidFill>
                  <a:srgbClr val="7F7F7F"/>
                </a:solidFill>
                <a:latin typeface="Calibri"/>
              </a:rPr>
              <a:t>GR Hollis</a:t>
            </a:r>
            <a:endParaRPr lang="ru-RU" sz="2800" b="1" i="1" u="none" strike="noStrike" kern="0" cap="none" spc="0" baseline="0" dirty="0" smtClean="0">
              <a:solidFill>
                <a:srgbClr val="7F7F7F"/>
              </a:solidFill>
              <a:uFillTx/>
              <a:latin typeface="Calibri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800" b="1" i="0" u="none" strike="noStrike" kern="0" cap="none" spc="0" baseline="0" dirty="0">
              <a:solidFill>
                <a:srgbClr val="7F7F7F"/>
              </a:solidFill>
              <a:uFillTx/>
              <a:latin typeface="Calibri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7346" y="2123653"/>
            <a:ext cx="448049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295896" y="4571925"/>
            <a:ext cx="43204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dirty="0" smtClean="0">
                <a:solidFill>
                  <a:srgbClr val="000000"/>
                </a:solidFill>
              </a:rPr>
              <a:t>Модель представлена в</a:t>
            </a:r>
            <a:r>
              <a:rPr lang="en-US" sz="2000" dirty="0" smtClean="0">
                <a:solidFill>
                  <a:srgbClr val="000000"/>
                </a:solidFill>
              </a:rPr>
              <a:t> 4</a:t>
            </a:r>
            <a:r>
              <a:rPr lang="ru-RU" sz="2000" dirty="0" smtClean="0">
                <a:solidFill>
                  <a:srgbClr val="000000"/>
                </a:solidFill>
              </a:rPr>
              <a:t> цветах</a:t>
            </a:r>
            <a:endParaRPr lang="en-US" sz="2000" b="1" dirty="0" smtClean="0">
              <a:solidFill>
                <a:srgbClr val="000000"/>
              </a:solidFill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kern="0" dirty="0" smtClean="0">
                <a:solidFill>
                  <a:srgbClr val="000000"/>
                </a:solidFill>
              </a:rPr>
              <a:t>Материал: ацетат целлюлозы,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kern="0" dirty="0" smtClean="0">
                <a:solidFill>
                  <a:srgbClr val="000000"/>
                </a:solidFill>
              </a:rPr>
              <a:t>Заушники с </a:t>
            </a:r>
            <a:r>
              <a:rPr lang="ru-RU" sz="2000" kern="0" dirty="0" err="1" smtClean="0">
                <a:solidFill>
                  <a:srgbClr val="000000"/>
                </a:solidFill>
              </a:rPr>
              <a:t>флексом</a:t>
            </a:r>
            <a:endParaRPr lang="ru-RU" sz="2000" kern="0" dirty="0" smtClean="0">
              <a:solidFill>
                <a:srgbClr val="000000"/>
              </a:solidFill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kern="0" dirty="0" smtClean="0">
                <a:solidFill>
                  <a:srgbClr val="000000"/>
                </a:solidFill>
              </a:rPr>
              <a:t>Поляризационные линзы</a:t>
            </a:r>
            <a:endParaRPr lang="en-US" sz="2000" kern="0" dirty="0" smtClean="0">
              <a:solidFill>
                <a:srgbClr val="000000"/>
              </a:solidFill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kern="0" dirty="0" smtClean="0">
                <a:solidFill>
                  <a:srgbClr val="000000"/>
                </a:solidFill>
              </a:rPr>
              <a:t>Модель п</a:t>
            </a:r>
            <a:r>
              <a:rPr lang="ru-RU" sz="2000" dirty="0" smtClean="0">
                <a:solidFill>
                  <a:srgbClr val="000000"/>
                </a:solidFill>
              </a:rPr>
              <a:t>одходит для установки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dirty="0" smtClean="0">
                <a:solidFill>
                  <a:srgbClr val="000000"/>
                </a:solidFill>
              </a:rPr>
              <a:t>рецептурных линз</a:t>
            </a:r>
            <a:endParaRPr lang="en-US" sz="2000" dirty="0" smtClean="0">
              <a:solidFill>
                <a:srgbClr val="000000"/>
              </a:solidFill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dirty="0"/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888184" y="6156101"/>
            <a:ext cx="2034926" cy="903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287779" y="0"/>
            <a:ext cx="9539999" cy="75596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24599" y="120600"/>
            <a:ext cx="2880003" cy="34200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1" i="0" u="none" strike="noStrike" kern="0" cap="none" spc="0" baseline="0">
                <a:solidFill>
                  <a:srgbClr val="FFFFFF"/>
                </a:solidFill>
                <a:uFillTx/>
                <a:latin typeface="Myriad Pro" pitchFamily="34"/>
              </a:defRPr>
            </a:pPr>
            <a:r>
              <a:rPr lang="ru-RU" sz="1600" b="1" i="0" u="none" strike="noStrike" kern="0" cap="none" spc="0" baseline="0">
                <a:solidFill>
                  <a:srgbClr val="FFFFFF"/>
                </a:solidFill>
                <a:uFillTx/>
                <a:latin typeface="Myriad Pro" pitchFamily="34"/>
                <a:ea typeface="SimSun" pitchFamily="2"/>
                <a:cs typeface="Tahoma" pitchFamily="2"/>
              </a:rPr>
              <a:t>ВИЖН ЛЮКС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840507" y="611486"/>
            <a:ext cx="2955862" cy="67321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6"/>
          <p:cNvSpPr/>
          <p:nvPr/>
        </p:nvSpPr>
        <p:spPr>
          <a:xfrm>
            <a:off x="719833" y="4211881"/>
            <a:ext cx="5112565" cy="366253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Модель представлена в 5 цветах</a:t>
            </a:r>
            <a:endParaRPr lang="en-US" sz="20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Материал оправы: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фронт – ацетат целлюлозы,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переносица и заушники - метал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Заушники с </a:t>
            </a:r>
            <a:r>
              <a:rPr lang="ru-RU" sz="2000" b="0" i="0" u="none" strike="noStrike" kern="0" cap="none" spc="0" baseline="0" dirty="0" err="1">
                <a:solidFill>
                  <a:srgbClr val="000000"/>
                </a:solidFill>
                <a:uFillTx/>
                <a:latin typeface="Calibri"/>
              </a:rPr>
              <a:t>флексом</a:t>
            </a:r>
            <a:endParaRPr lang="ru-RU" sz="20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Поляризационные </a:t>
            </a:r>
            <a:r>
              <a:rPr lang="ru-RU" sz="2000" b="0" i="0" u="none" strike="noStrike" kern="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линзы</a:t>
            </a:r>
            <a:endParaRPr lang="ru-RU" sz="20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960192" y="6156101"/>
            <a:ext cx="2178942" cy="967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1151880" y="2339677"/>
            <a:ext cx="4251400" cy="172024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8"/>
          <p:cNvSpPr txBox="1"/>
          <p:nvPr/>
        </p:nvSpPr>
        <p:spPr>
          <a:xfrm>
            <a:off x="1007860" y="1187549"/>
            <a:ext cx="3168359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0" cap="none" spc="0" baseline="0">
                <a:solidFill>
                  <a:srgbClr val="7F7F7F"/>
                </a:solidFill>
                <a:uFillTx/>
                <a:latin typeface="Calibri"/>
              </a:rPr>
              <a:t>GANT Rugger Sun</a:t>
            </a:r>
            <a:endParaRPr lang="ru-RU" sz="2400" b="1" i="0" u="none" strike="noStrike" kern="0" cap="none" spc="0" baseline="0">
              <a:solidFill>
                <a:srgbClr val="7F7F7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1" u="none" strike="noStrike" kern="0" cap="none" spc="0" baseline="0">
                <a:solidFill>
                  <a:srgbClr val="7F7F7F"/>
                </a:solidFill>
                <a:uFillTx/>
                <a:latin typeface="Calibri"/>
              </a:rPr>
              <a:t>GRS Floyd</a:t>
            </a:r>
            <a:endParaRPr lang="ru-RU" sz="2400" b="1" i="1" u="none" strike="noStrike" kern="0" cap="none" spc="0" baseline="0">
              <a:solidFill>
                <a:srgbClr val="7F7F7F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215780" y="36"/>
            <a:ext cx="9539999" cy="75596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24599" y="120600"/>
            <a:ext cx="2880003" cy="34200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1" i="0" u="none" strike="noStrike" kern="0" cap="none" spc="0" baseline="0">
                <a:solidFill>
                  <a:srgbClr val="FFFFFF"/>
                </a:solidFill>
                <a:uFillTx/>
                <a:latin typeface="Myriad Pro" pitchFamily="34"/>
              </a:defRPr>
            </a:pPr>
            <a:r>
              <a:rPr lang="ru-RU" sz="1600" b="1" i="0" u="none" strike="noStrike" kern="1200" cap="none" spc="0" baseline="0">
                <a:solidFill>
                  <a:srgbClr val="FFFFFF"/>
                </a:solidFill>
                <a:uFillTx/>
                <a:latin typeface="Myriad Pro" pitchFamily="34"/>
                <a:ea typeface="SimSun" pitchFamily="2"/>
                <a:cs typeface="Tahoma" pitchFamily="2"/>
              </a:rPr>
              <a:t>ВИЖН ЛЮКС</a:t>
            </a:r>
          </a:p>
        </p:txBody>
      </p:sp>
      <p:sp>
        <p:nvSpPr>
          <p:cNvPr id="4" name="TextBox 7"/>
          <p:cNvSpPr txBox="1"/>
          <p:nvPr/>
        </p:nvSpPr>
        <p:spPr>
          <a:xfrm>
            <a:off x="719833" y="1043531"/>
            <a:ext cx="8856988" cy="769441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0" u="none" strike="noStrike" kern="0" cap="none" spc="0" baseline="0" dirty="0">
                <a:solidFill>
                  <a:srgbClr val="7F7F7F"/>
                </a:solidFill>
                <a:uFillTx/>
                <a:latin typeface="Calibri"/>
              </a:rPr>
              <a:t>П</a:t>
            </a:r>
            <a:r>
              <a:rPr lang="ru-RU" sz="2400" b="1" i="0" u="none" strike="noStrike" kern="1200" cap="none" spc="0" baseline="0" dirty="0">
                <a:solidFill>
                  <a:srgbClr val="7F7F7F"/>
                </a:solidFill>
                <a:uFillTx/>
                <a:latin typeface="Calibri"/>
              </a:rPr>
              <a:t>оляризационные линзы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2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200" dirty="0" smtClean="0">
                <a:solidFill>
                  <a:srgbClr val="000000"/>
                </a:solidFill>
                <a:latin typeface="Calibri"/>
              </a:rPr>
              <a:t>Не редко в солнцезащитных очках </a:t>
            </a:r>
            <a:r>
              <a:rPr lang="ru-RU" sz="22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ru-RU" sz="2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установлены </a:t>
            </a:r>
            <a:r>
              <a:rPr lang="ru-RU" sz="22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ru-RU" sz="2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поляризационные </a:t>
            </a:r>
            <a:r>
              <a:rPr lang="ru-RU" sz="22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ru-RU" sz="2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линзы</a:t>
            </a:r>
            <a:r>
              <a:rPr lang="ru-RU" sz="22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, они обладаю </a:t>
            </a:r>
            <a:r>
              <a:rPr lang="ru-RU" sz="2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способностью блокировать отраженный от горизонтальных поверхностей солнечный свет. </a:t>
            </a:r>
            <a:br>
              <a:rPr lang="ru-RU" sz="2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</a:br>
            <a:r>
              <a:rPr lang="ru-RU" sz="2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Поляризационные линзы обычно представляют собой многослойную конструкцию, внутри которой находится прозрачная поляризационная пленка. Поляризационная пленка установлена в </a:t>
            </a:r>
            <a:r>
              <a:rPr lang="ru-RU" sz="22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линзе </a:t>
            </a:r>
            <a:r>
              <a:rPr lang="ru-RU" sz="2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так, что она пропускает свет, имеющий только вертикальную поляризацию. Световые лучи, отраженные от горизонтальных поверхностей (заснеженного поля, водной поверхности и др.), имеют, наоборот, горизонтальную поляризацию и поэтому не проходят через поляризационные линзы. </a:t>
            </a:r>
            <a:br>
              <a:rPr lang="ru-RU" sz="2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</a:br>
            <a:r>
              <a:rPr lang="ru-RU" sz="2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В то же время лучи, исходящие от других объектов, – неполяризованные и поэтому проходят через поляризационные линзы и формируют четкое изображение на сетчатке глаза.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/>
            </a:r>
            <a:b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</a:br>
            <a:endParaRPr lang="ru-RU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/>
            </a:r>
            <a:b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</a:b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/>
            </a:r>
            <a:b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</a:br>
            <a:endParaRPr lang="en-US" sz="20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928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215776" y="38"/>
            <a:ext cx="9539999" cy="75596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24599" y="120600"/>
            <a:ext cx="2880003" cy="34200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1" i="0" u="none" strike="noStrike" kern="0" cap="none" spc="0" baseline="0">
                <a:solidFill>
                  <a:srgbClr val="FFFFFF"/>
                </a:solidFill>
                <a:uFillTx/>
                <a:latin typeface="Myriad Pro" pitchFamily="34"/>
              </a:defRPr>
            </a:pPr>
            <a:r>
              <a:rPr lang="ru-RU" sz="1600" b="1" i="0" u="none" strike="noStrike" kern="0" cap="none" spc="0" baseline="0">
                <a:solidFill>
                  <a:srgbClr val="FFFFFF"/>
                </a:solidFill>
                <a:uFillTx/>
                <a:latin typeface="Myriad Pro" pitchFamily="34"/>
                <a:ea typeface="SimSun" pitchFamily="2"/>
                <a:cs typeface="Tahoma" pitchFamily="2"/>
              </a:rPr>
              <a:t>ВИЖН ЛЮКС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0272" y="971525"/>
            <a:ext cx="5014318" cy="611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31800" y="1187550"/>
            <a:ext cx="4104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GANT by Michael Bastian Sun</a:t>
            </a:r>
            <a:endParaRPr lang="ru-RU" sz="24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GS MB Explorer </a:t>
            </a:r>
            <a:endParaRPr lang="ru-RU" sz="2400" b="1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ru-RU" sz="2400" b="1" i="1" dirty="0" smtClean="0">
                <a:solidFill>
                  <a:srgbClr val="FF0000"/>
                </a:solidFill>
              </a:rPr>
              <a:t>новинка сезона </a:t>
            </a:r>
            <a:r>
              <a:rPr lang="en-US" sz="2400" b="1" i="1" dirty="0" smtClean="0">
                <a:solidFill>
                  <a:srgbClr val="FF0000"/>
                </a:solidFill>
              </a:rPr>
              <a:t>SS 2013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pic>
        <p:nvPicPr>
          <p:cNvPr id="8" name="Picture 13" descr="Macintosh HD:Users:jonm:Desktop:Tradeshows:2012:SILMO:GANT:Images:GANT by Michael Bastian:GS EXPLOR_small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56" y="3059757"/>
            <a:ext cx="2448272" cy="131229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575816" y="5219997"/>
            <a:ext cx="38884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Модель представлена  в  3 цветах</a:t>
            </a:r>
          </a:p>
          <a:p>
            <a:r>
              <a:rPr lang="ru-RU" sz="2000" dirty="0" smtClean="0"/>
              <a:t>Рамка из метала + кожаные вставки на переносице и заушниках</a:t>
            </a:r>
          </a:p>
          <a:p>
            <a:r>
              <a:rPr lang="ru-RU" sz="2000" dirty="0" smtClean="0"/>
              <a:t>Минеральные линзы</a:t>
            </a:r>
            <a:endParaRPr lang="ru-RU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215780" y="36"/>
            <a:ext cx="9539999" cy="75596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24599" y="120600"/>
            <a:ext cx="2880003" cy="34200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1" i="0" u="none" strike="noStrike" kern="0" cap="none" spc="0" baseline="0">
                <a:solidFill>
                  <a:srgbClr val="FFFFFF"/>
                </a:solidFill>
                <a:uFillTx/>
                <a:latin typeface="Myriad Pro" pitchFamily="34"/>
              </a:defRPr>
            </a:pPr>
            <a:r>
              <a:rPr lang="ru-RU" sz="1600" b="1" i="0" u="none" strike="noStrike" kern="1200" cap="none" spc="0" baseline="0">
                <a:solidFill>
                  <a:srgbClr val="FFFFFF"/>
                </a:solidFill>
                <a:uFillTx/>
                <a:latin typeface="Myriad Pro" pitchFamily="34"/>
                <a:ea typeface="SimSun" pitchFamily="2"/>
                <a:cs typeface="Tahoma" pitchFamily="2"/>
              </a:rPr>
              <a:t>ВИЖН ЛЮКС</a:t>
            </a:r>
          </a:p>
        </p:txBody>
      </p:sp>
      <p:sp>
        <p:nvSpPr>
          <p:cNvPr id="4" name="TextBox 7"/>
          <p:cNvSpPr txBox="1"/>
          <p:nvPr/>
        </p:nvSpPr>
        <p:spPr>
          <a:xfrm>
            <a:off x="575815" y="2051648"/>
            <a:ext cx="8856988" cy="467820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4400" b="1" i="0" u="none" strike="noStrike" kern="1200" cap="none" spc="0" baseline="0">
              <a:solidFill>
                <a:srgbClr val="7F7F7F"/>
              </a:solidFill>
              <a:uFillTx/>
              <a:latin typeface="Myriad Pro Cond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1" i="0" u="none" strike="noStrike" kern="1200" cap="none" spc="0" baseline="0">
              <a:solidFill>
                <a:srgbClr val="7F7F7F"/>
              </a:solidFill>
              <a:uFillTx/>
              <a:latin typeface="Myriad Pro Cond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800" b="1" i="0" u="none" strike="noStrike" kern="1200" cap="none" spc="0" baseline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1" i="0" u="none" strike="noStrike" kern="1200" cap="none" spc="0" baseline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1" i="0" u="none" strike="noStrike" kern="1200" cap="none" spc="0" baseline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1" i="0" u="none" strike="noStrike" kern="1200" cap="none" spc="0" baseline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1" i="0" u="none" strike="noStrike" kern="1200" cap="none" spc="0" baseline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200" b="1" i="0" u="none" strike="noStrike" kern="1200" cap="none" spc="0" baseline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200" b="1" i="0" u="none" strike="noStrike" kern="1200" cap="none" spc="0" baseline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Myriad Pro" pitchFamily="34"/>
            </a:endParaRPr>
          </a:p>
        </p:txBody>
      </p:sp>
      <p:sp>
        <p:nvSpPr>
          <p:cNvPr id="5" name="Прямоугольник 5"/>
          <p:cNvSpPr/>
          <p:nvPr/>
        </p:nvSpPr>
        <p:spPr>
          <a:xfrm>
            <a:off x="431797" y="1403576"/>
            <a:ext cx="4104458" cy="156966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 dirty="0">
                <a:solidFill>
                  <a:srgbClr val="7F7F7F"/>
                </a:solidFill>
                <a:uFillTx/>
                <a:latin typeface="Calibri"/>
              </a:rPr>
              <a:t>GANT by Michael Bastian Sun</a:t>
            </a:r>
            <a:endParaRPr lang="ru-RU" sz="2400" b="1" i="0" u="none" strike="noStrike" kern="1200" cap="none" spc="0" baseline="0" dirty="0">
              <a:solidFill>
                <a:srgbClr val="7F7F7F"/>
              </a:solidFill>
              <a:uFillTx/>
              <a:latin typeface="Calibri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1" u="none" strike="noStrike" kern="1200" cap="none" spc="0" baseline="0" dirty="0">
                <a:solidFill>
                  <a:srgbClr val="7F7F7F"/>
                </a:solidFill>
                <a:uFillTx/>
                <a:latin typeface="Calibri"/>
              </a:rPr>
              <a:t>GS MB </a:t>
            </a:r>
            <a:r>
              <a:rPr lang="en-US" sz="2400" b="1" i="1" dirty="0" err="1" smtClean="0">
                <a:solidFill>
                  <a:srgbClr val="7F7F7F"/>
                </a:solidFill>
                <a:latin typeface="Calibri"/>
              </a:rPr>
              <a:t>Skully</a:t>
            </a:r>
            <a:endParaRPr lang="en-US" sz="2400" b="1" i="1" dirty="0" smtClean="0">
              <a:solidFill>
                <a:srgbClr val="7F7F7F"/>
              </a:solidFill>
              <a:latin typeface="Calibri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1" dirty="0" smtClean="0">
                <a:solidFill>
                  <a:srgbClr val="FF0000"/>
                </a:solidFill>
              </a:rPr>
              <a:t>новинка сезона </a:t>
            </a:r>
            <a:r>
              <a:rPr lang="en-US" sz="2400" b="1" i="1" dirty="0" smtClean="0">
                <a:solidFill>
                  <a:srgbClr val="FF0000"/>
                </a:solidFill>
              </a:rPr>
              <a:t>SS 2013</a:t>
            </a:r>
            <a:endParaRPr lang="ru-RU" sz="2400" b="1" i="1" dirty="0" smtClean="0">
              <a:solidFill>
                <a:srgbClr val="FF0000"/>
              </a:solidFill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 b="1" i="1" u="none" strike="noStrike" kern="1200" cap="none" spc="0" baseline="0" dirty="0">
              <a:solidFill>
                <a:srgbClr val="7F7F7F"/>
              </a:solidFill>
              <a:uFillTx/>
              <a:latin typeface="Calibri"/>
            </a:endParaRPr>
          </a:p>
        </p:txBody>
      </p:sp>
      <p:sp>
        <p:nvSpPr>
          <p:cNvPr id="6" name="Прямоугольник 6"/>
          <p:cNvSpPr/>
          <p:nvPr/>
        </p:nvSpPr>
        <p:spPr>
          <a:xfrm>
            <a:off x="863851" y="4211881"/>
            <a:ext cx="4536502" cy="255454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Модель представлена в </a:t>
            </a:r>
            <a:r>
              <a:rPr lang="en-US" sz="2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4</a:t>
            </a:r>
            <a:r>
              <a:rPr lang="ru-RU" sz="2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цветах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Заушники с </a:t>
            </a:r>
            <a:r>
              <a:rPr lang="ru-RU" sz="2000" b="0" i="0" u="none" strike="noStrike" kern="0" cap="none" spc="0" baseline="0" dirty="0" err="1">
                <a:solidFill>
                  <a:srgbClr val="000000"/>
                </a:solidFill>
                <a:uFillTx/>
                <a:latin typeface="Calibri"/>
              </a:rPr>
              <a:t>флексом</a:t>
            </a:r>
            <a:endParaRPr lang="ru-RU" sz="20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Материал оправы: </a:t>
            </a:r>
            <a:r>
              <a:rPr lang="ru-RU" sz="2000" kern="0" dirty="0" smtClean="0">
                <a:solidFill>
                  <a:srgbClr val="000000"/>
                </a:solidFill>
                <a:latin typeface="Calibri"/>
              </a:rPr>
              <a:t>Метал </a:t>
            </a:r>
            <a:r>
              <a:rPr lang="ru-RU" sz="2000" kern="0" smtClean="0">
                <a:solidFill>
                  <a:srgbClr val="000000"/>
                </a:solidFill>
                <a:latin typeface="Calibri"/>
              </a:rPr>
              <a:t>+ а</a:t>
            </a:r>
            <a:r>
              <a:rPr lang="ru-RU" sz="2000" b="0" i="0" u="none" strike="noStrike" kern="0" cap="none" spc="0" baseline="0" smtClean="0">
                <a:solidFill>
                  <a:srgbClr val="000000"/>
                </a:solidFill>
                <a:uFillTx/>
                <a:latin typeface="Calibri"/>
              </a:rPr>
              <a:t>кцент</a:t>
            </a:r>
            <a:r>
              <a:rPr lang="ru-RU" sz="2000" b="0" i="0" u="none" strike="noStrike" kern="0" cap="none" spc="0" smtClean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ru-RU" sz="2000" b="0" i="0" u="none" strike="noStrike" kern="0" cap="none" spc="0" dirty="0" smtClean="0">
                <a:solidFill>
                  <a:srgbClr val="000000"/>
                </a:solidFill>
                <a:uFillTx/>
                <a:latin typeface="Calibri"/>
              </a:rPr>
              <a:t>на переносицу и заушники из </a:t>
            </a:r>
            <a:r>
              <a:rPr lang="ru-RU" sz="2000" kern="0" dirty="0" smtClean="0">
                <a:solidFill>
                  <a:srgbClr val="000000"/>
                </a:solidFill>
                <a:latin typeface="Calibri"/>
              </a:rPr>
              <a:t>а</a:t>
            </a:r>
            <a:r>
              <a:rPr lang="ru-RU" sz="2000" b="0" i="0" u="none" strike="noStrike" kern="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цетата</a:t>
            </a:r>
            <a:endParaRPr lang="ru-RU" sz="20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ru-RU" sz="2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Минеральные</a:t>
            </a:r>
            <a:r>
              <a:rPr lang="ru-RU" sz="2000" b="0" i="0" u="none" strike="noStrike" kern="1200" cap="none" spc="0" dirty="0" smtClean="0">
                <a:solidFill>
                  <a:srgbClr val="000000"/>
                </a:solidFill>
                <a:uFillTx/>
                <a:latin typeface="Calibri"/>
              </a:rPr>
              <a:t> линзы</a:t>
            </a:r>
            <a:endParaRPr lang="ru-RU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kern="0" dirty="0" smtClean="0">
                <a:solidFill>
                  <a:srgbClr val="000000"/>
                </a:solidFill>
              </a:rPr>
              <a:t>Модель подходит для установки рецептурных линз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147" name="Picture 3" descr="C:\Users\Ксения\Desktop\GANT SS 2013\GANT\GANT by Michael Bastian\Sun\Mens\GS SKULLY TO-103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4288" y="2051645"/>
            <a:ext cx="4968305" cy="224758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179999" y="356"/>
            <a:ext cx="9539999" cy="75596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24599" y="120600"/>
            <a:ext cx="2880003" cy="34200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1" i="0" u="none" strike="noStrike" kern="0" cap="none" spc="0" baseline="0">
                <a:solidFill>
                  <a:srgbClr val="FFFFFF"/>
                </a:solidFill>
                <a:uFillTx/>
                <a:latin typeface="Myriad Pro" pitchFamily="34"/>
              </a:defRPr>
            </a:pPr>
            <a:r>
              <a:rPr lang="ru-RU" sz="1600" b="1" i="0" u="none" strike="noStrike" kern="0" cap="none" spc="0" baseline="0">
                <a:solidFill>
                  <a:srgbClr val="FFFFFF"/>
                </a:solidFill>
                <a:uFillTx/>
                <a:latin typeface="Myriad Pro" pitchFamily="34"/>
                <a:ea typeface="SimSun" pitchFamily="2"/>
                <a:cs typeface="Tahoma" pitchFamily="2"/>
              </a:rPr>
              <a:t>ВИЖН ЛЮКС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79869" y="4643935"/>
            <a:ext cx="4752529" cy="193899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Модель представлена в 6 цветах</a:t>
            </a:r>
            <a:endParaRPr lang="ru-RU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Материал</a:t>
            </a: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: </a:t>
            </a:r>
            <a:r>
              <a:rPr lang="ru-RU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Ацетат целлюлозы (многослойный)</a:t>
            </a: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Линзы: </a:t>
            </a: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CR39, </a:t>
            </a:r>
            <a:endParaRPr lang="ru-RU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Зеркальное покрытие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Заушники с флексом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744168" y="5436021"/>
            <a:ext cx="2420874" cy="1224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896296" y="2123653"/>
            <a:ext cx="4461871" cy="189396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8"/>
          <p:cNvSpPr txBox="1"/>
          <p:nvPr/>
        </p:nvSpPr>
        <p:spPr>
          <a:xfrm>
            <a:off x="1007860" y="1187549"/>
            <a:ext cx="4392484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0" cap="none" spc="0" baseline="0">
                <a:solidFill>
                  <a:srgbClr val="7F7F7F"/>
                </a:solidFill>
                <a:uFillTx/>
                <a:latin typeface="Calibri"/>
              </a:rPr>
              <a:t>GANT by Michael Bastian Sun</a:t>
            </a:r>
            <a:endParaRPr lang="ru-RU" sz="2400" b="1" i="0" u="none" strike="noStrike" kern="0" cap="none" spc="0" baseline="0">
              <a:solidFill>
                <a:srgbClr val="7F7F7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1" u="none" strike="noStrike" kern="0" cap="none" spc="0" baseline="0">
                <a:solidFill>
                  <a:srgbClr val="7F7F7F"/>
                </a:solidFill>
                <a:uFillTx/>
                <a:latin typeface="Calibri"/>
              </a:rPr>
              <a:t>GS  MB CHARLES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179999" y="356"/>
            <a:ext cx="9539999" cy="75596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24599" y="120600"/>
            <a:ext cx="2880003" cy="34200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1" i="0" u="none" strike="noStrike" kern="0" cap="none" spc="0" baseline="0">
                <a:solidFill>
                  <a:srgbClr val="FFFFFF"/>
                </a:solidFill>
                <a:uFillTx/>
                <a:latin typeface="Myriad Pro" pitchFamily="34"/>
              </a:defRPr>
            </a:pPr>
            <a:r>
              <a:rPr lang="ru-RU" sz="1600" b="1" i="0" u="none" strike="noStrike" kern="0" cap="none" spc="0" baseline="0">
                <a:solidFill>
                  <a:srgbClr val="FFFFFF"/>
                </a:solidFill>
                <a:uFillTx/>
                <a:latin typeface="Myriad Pro" pitchFamily="34"/>
                <a:ea typeface="SimSun" pitchFamily="2"/>
                <a:cs typeface="Tahoma" pitchFamily="2"/>
              </a:rPr>
              <a:t>ВИЖН ЛЮКС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912516" y="971522"/>
            <a:ext cx="2883953" cy="59046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5"/>
          <p:cNvSpPr txBox="1"/>
          <p:nvPr/>
        </p:nvSpPr>
        <p:spPr>
          <a:xfrm>
            <a:off x="503808" y="1835621"/>
            <a:ext cx="5760635" cy="452431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0" u="none" strike="noStrike" kern="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Зеркальное</a:t>
            </a:r>
            <a:r>
              <a:rPr lang="ru-RU" sz="2400" b="1" i="0" u="none" strike="noStrike" kern="0" cap="none" spc="0" dirty="0" smtClean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ru-RU" sz="2400" b="1" i="0" u="none" strike="noStrike" kern="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покрытие </a:t>
            </a:r>
            <a:r>
              <a:rPr lang="ru-RU" sz="24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– это покрытия на </a:t>
            </a:r>
            <a:r>
              <a:rPr lang="ru-RU" sz="2400" b="0" i="0" u="none" strike="noStrike" kern="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основе </a:t>
            </a:r>
            <a:r>
              <a:rPr lang="ru-RU" sz="24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слоев металлов,   </a:t>
            </a:r>
            <a:r>
              <a:rPr lang="ru-RU" sz="2400" b="0" i="0" u="none" strike="noStrike" kern="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различных цветовых оттенков </a:t>
            </a:r>
            <a:r>
              <a:rPr lang="ru-RU" sz="24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- </a:t>
            </a:r>
            <a:r>
              <a:rPr lang="ru-RU" sz="2400" b="0" i="0" u="none" strike="noStrike" kern="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желтое, синие, зеленое, розовое. </a:t>
            </a:r>
            <a:r>
              <a:rPr lang="ru-RU" sz="24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Наносятся на </a:t>
            </a:r>
            <a:r>
              <a:rPr lang="ru-RU" sz="2400" b="0" i="0" u="none" strike="noStrike" kern="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переднюю </a:t>
            </a:r>
            <a:r>
              <a:rPr lang="ru-RU" sz="24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поверхность предварительно </a:t>
            </a:r>
            <a:r>
              <a:rPr lang="ru-RU" sz="2400" b="0" i="0" u="none" strike="noStrike" kern="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окрашенных</a:t>
            </a:r>
            <a:r>
              <a:rPr lang="ru-RU" sz="2400" b="0" i="0" u="none" strike="noStrike" kern="0" cap="none" spc="0" dirty="0" smtClean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ru-RU" sz="2400" b="0" i="0" u="none" strike="noStrike" kern="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линз,</a:t>
            </a:r>
            <a:r>
              <a:rPr lang="ru-RU" sz="2400" dirty="0" smtClean="0">
                <a:solidFill>
                  <a:srgbClr val="000000"/>
                </a:solidFill>
              </a:rPr>
              <a:t> </a:t>
            </a:r>
            <a:r>
              <a:rPr lang="ru-RU" sz="2400" dirty="0">
                <a:solidFill>
                  <a:srgbClr val="000000"/>
                </a:solidFill>
              </a:rPr>
              <a:t>придавая им более эстетичный и модный внешний вид</a:t>
            </a:r>
            <a:r>
              <a:rPr lang="ru-RU" sz="2400" dirty="0" smtClean="0">
                <a:solidFill>
                  <a:srgbClr val="000000"/>
                </a:solidFill>
              </a:rPr>
              <a:t>.</a:t>
            </a:r>
          </a:p>
          <a:p>
            <a:pPr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 dirty="0">
              <a:solidFill>
                <a:srgbClr val="000000"/>
              </a:solidFill>
            </a:endParaRPr>
          </a:p>
          <a:p>
            <a:pPr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dirty="0">
                <a:solidFill>
                  <a:srgbClr val="000000"/>
                </a:solidFill>
              </a:rPr>
              <a:t>Зеркальное покрытие </a:t>
            </a:r>
            <a:r>
              <a:rPr lang="ru-RU" sz="2400" dirty="0">
                <a:solidFill>
                  <a:srgbClr val="000000"/>
                </a:solidFill>
              </a:rPr>
              <a:t>отражает световые лучи, падающие на поверхность очковой линзы.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0" i="0" u="none" strike="noStrike" kern="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ru-RU" sz="24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 </a:t>
            </a:r>
            <a:endParaRPr lang="ru-RU" sz="24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215780" y="36"/>
            <a:ext cx="9539999" cy="75596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24599" y="120600"/>
            <a:ext cx="2880003" cy="34200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1" i="0" u="none" strike="noStrike" kern="0" cap="none" spc="0" baseline="0">
                <a:solidFill>
                  <a:srgbClr val="FFFFFF"/>
                </a:solidFill>
                <a:uFillTx/>
                <a:latin typeface="Myriad Pro" pitchFamily="34"/>
              </a:defRPr>
            </a:pPr>
            <a:r>
              <a:rPr lang="ru-RU" sz="1600" b="1" i="0" u="none" strike="noStrike" kern="1200" cap="none" spc="0" baseline="0">
                <a:solidFill>
                  <a:srgbClr val="FFFFFF"/>
                </a:solidFill>
                <a:uFillTx/>
                <a:latin typeface="Myriad Pro" pitchFamily="34"/>
                <a:ea typeface="SimSun" pitchFamily="2"/>
                <a:cs typeface="Tahoma" pitchFamily="2"/>
              </a:rPr>
              <a:t>ВИЖН ЛЮКС</a:t>
            </a:r>
          </a:p>
        </p:txBody>
      </p:sp>
      <p:sp>
        <p:nvSpPr>
          <p:cNvPr id="4" name="TextBox 7"/>
          <p:cNvSpPr txBox="1"/>
          <p:nvPr/>
        </p:nvSpPr>
        <p:spPr>
          <a:xfrm>
            <a:off x="575815" y="2051648"/>
            <a:ext cx="8856988" cy="467820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4400" b="1" i="0" u="none" strike="noStrike" kern="1200" cap="none" spc="0" baseline="0">
              <a:solidFill>
                <a:srgbClr val="7F7F7F"/>
              </a:solidFill>
              <a:uFillTx/>
              <a:latin typeface="Myriad Pro Cond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1" i="0" u="none" strike="noStrike" kern="1200" cap="none" spc="0" baseline="0">
              <a:solidFill>
                <a:srgbClr val="7F7F7F"/>
              </a:solidFill>
              <a:uFillTx/>
              <a:latin typeface="Myriad Pro Cond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800" b="1" i="0" u="none" strike="noStrike" kern="1200" cap="none" spc="0" baseline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1" i="0" u="none" strike="noStrike" kern="1200" cap="none" spc="0" baseline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1" i="0" u="none" strike="noStrike" kern="1200" cap="none" spc="0" baseline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1" i="0" u="none" strike="noStrike" kern="1200" cap="none" spc="0" baseline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1" i="0" u="none" strike="noStrike" kern="1200" cap="none" spc="0" baseline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200" b="1" i="0" u="none" strike="noStrike" kern="1200" cap="none" spc="0" baseline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200" b="1" i="0" u="none" strike="noStrike" kern="1200" cap="none" spc="0" baseline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Myriad Pro" pitchFamily="34"/>
            </a:endParaRPr>
          </a:p>
        </p:txBody>
      </p:sp>
      <p:sp>
        <p:nvSpPr>
          <p:cNvPr id="5" name="Прямоугольник 5"/>
          <p:cNvSpPr/>
          <p:nvPr/>
        </p:nvSpPr>
        <p:spPr>
          <a:xfrm>
            <a:off x="431797" y="1403576"/>
            <a:ext cx="4104458" cy="83099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>
                <a:solidFill>
                  <a:srgbClr val="7F7F7F"/>
                </a:solidFill>
                <a:uFillTx/>
                <a:latin typeface="Calibri"/>
              </a:rPr>
              <a:t>GANT by Michael Bastian Sun</a:t>
            </a:r>
            <a:endParaRPr lang="ru-RU" sz="2400" b="1" i="0" u="none" strike="noStrike" kern="1200" cap="none" spc="0" baseline="0">
              <a:solidFill>
                <a:srgbClr val="7F7F7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1" u="none" strike="noStrike" kern="1200" cap="none" spc="0" baseline="0">
                <a:solidFill>
                  <a:srgbClr val="7F7F7F"/>
                </a:solidFill>
                <a:uFillTx/>
                <a:latin typeface="Calibri"/>
              </a:rPr>
              <a:t>GS MB Flip</a:t>
            </a:r>
            <a:endParaRPr lang="ru-RU" sz="2400" b="1" i="1" u="none" strike="noStrike" kern="1200" cap="none" spc="0" baseline="0">
              <a:solidFill>
                <a:srgbClr val="7F7F7F"/>
              </a:solidFill>
              <a:uFillTx/>
              <a:latin typeface="Calibri"/>
            </a:endParaRPr>
          </a:p>
        </p:txBody>
      </p:sp>
      <p:sp>
        <p:nvSpPr>
          <p:cNvPr id="6" name="Прямоугольник 6"/>
          <p:cNvSpPr/>
          <p:nvPr/>
        </p:nvSpPr>
        <p:spPr>
          <a:xfrm>
            <a:off x="863851" y="4211881"/>
            <a:ext cx="4536502" cy="224677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Модель представлена в 3 цветах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Заушники с флексом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Материал оправы: Ацетат целлюлозы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20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Clip-on </a:t>
            </a:r>
            <a:r>
              <a:rPr lang="ru-RU" sz="20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линзы </a:t>
            </a: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CR39, 6 </a:t>
            </a:r>
            <a:r>
              <a:rPr lang="ru-RU" sz="20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база</a:t>
            </a:r>
            <a:endParaRPr lang="ru-RU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Оправа предназначена для установки рецептурных линз</a:t>
            </a:r>
            <a:endParaRPr lang="ru-RU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680272" y="1763613"/>
            <a:ext cx="4733175" cy="2592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287779" y="0"/>
            <a:ext cx="9539999" cy="75596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24599" y="120600"/>
            <a:ext cx="2880003" cy="34200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1" i="0" u="none" strike="noStrike" kern="0" cap="none" spc="0" baseline="0">
                <a:solidFill>
                  <a:srgbClr val="FFFFFF"/>
                </a:solidFill>
                <a:uFillTx/>
                <a:latin typeface="Myriad Pro" pitchFamily="34"/>
              </a:defRPr>
            </a:pPr>
            <a:r>
              <a:rPr lang="ru-RU" sz="1600" b="1" i="0" u="none" strike="noStrike" kern="1200" cap="none" spc="0" baseline="0">
                <a:solidFill>
                  <a:srgbClr val="FFFFFF"/>
                </a:solidFill>
                <a:uFillTx/>
                <a:latin typeface="Myriad Pro" pitchFamily="34"/>
                <a:ea typeface="SimSun" pitchFamily="2"/>
                <a:cs typeface="Tahoma" pitchFamily="2"/>
              </a:rPr>
              <a:t>ВИЖН ЛЮКС</a:t>
            </a:r>
          </a:p>
        </p:txBody>
      </p:sp>
      <p:sp>
        <p:nvSpPr>
          <p:cNvPr id="4" name="TextBox 7"/>
          <p:cNvSpPr txBox="1"/>
          <p:nvPr/>
        </p:nvSpPr>
        <p:spPr>
          <a:xfrm>
            <a:off x="575815" y="2051648"/>
            <a:ext cx="8856988" cy="467820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4400" b="1" i="0" u="none" strike="noStrike" kern="1200" cap="none" spc="0" baseline="0">
              <a:solidFill>
                <a:srgbClr val="7F7F7F"/>
              </a:solidFill>
              <a:uFillTx/>
              <a:latin typeface="Myriad Pro Cond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1" i="0" u="none" strike="noStrike" kern="1200" cap="none" spc="0" baseline="0">
              <a:solidFill>
                <a:srgbClr val="7F7F7F"/>
              </a:solidFill>
              <a:uFillTx/>
              <a:latin typeface="Myriad Pro Cond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800" b="1" i="0" u="none" strike="noStrike" kern="1200" cap="none" spc="0" baseline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1" i="0" u="none" strike="noStrike" kern="1200" cap="none" spc="0" baseline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1" i="0" u="none" strike="noStrike" kern="1200" cap="none" spc="0" baseline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1" i="0" u="none" strike="noStrike" kern="1200" cap="none" spc="0" baseline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1" i="0" u="none" strike="noStrike" kern="1200" cap="none" spc="0" baseline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200" b="1" i="0" u="none" strike="noStrike" kern="1200" cap="none" spc="0" baseline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200" b="1" i="0" u="none" strike="noStrike" kern="1200" cap="none" spc="0" baseline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Myriad Pro" pitchFamily="34"/>
            </a:endParaRPr>
          </a:p>
        </p:txBody>
      </p:sp>
      <p:sp>
        <p:nvSpPr>
          <p:cNvPr id="5" name="Прямоугольник 5"/>
          <p:cNvSpPr/>
          <p:nvPr/>
        </p:nvSpPr>
        <p:spPr>
          <a:xfrm>
            <a:off x="791842" y="1403576"/>
            <a:ext cx="3960440" cy="267765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 dirty="0">
                <a:solidFill>
                  <a:srgbClr val="7F7F7F"/>
                </a:solidFill>
                <a:uFillTx/>
                <a:latin typeface="Calibri"/>
              </a:rPr>
              <a:t>GANT by Michael Bastian Sun</a:t>
            </a:r>
            <a:endParaRPr lang="ru-RU" sz="2400" b="1" i="0" u="none" strike="noStrike" kern="1200" cap="none" spc="0" baseline="0" dirty="0">
              <a:solidFill>
                <a:srgbClr val="7F7F7F"/>
              </a:solidFill>
              <a:uFillTx/>
              <a:latin typeface="Calibri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1" u="none" strike="noStrike" kern="1200" cap="none" spc="0" baseline="0" dirty="0">
                <a:solidFill>
                  <a:srgbClr val="7F7F7F"/>
                </a:solidFill>
                <a:uFillTx/>
                <a:latin typeface="Calibri"/>
              </a:rPr>
              <a:t>GWS </a:t>
            </a:r>
            <a:r>
              <a:rPr lang="en-US" sz="2400" b="1" i="1" u="none" strike="noStrike" kern="1200" cap="none" spc="0" baseline="0" dirty="0" smtClean="0">
                <a:solidFill>
                  <a:srgbClr val="7F7F7F"/>
                </a:solidFill>
                <a:uFillTx/>
                <a:latin typeface="Calibri"/>
              </a:rPr>
              <a:t>MB</a:t>
            </a:r>
            <a:r>
              <a:rPr lang="ru-RU" sz="2400" b="1" i="1" u="none" strike="noStrike" kern="1200" cap="none" spc="0" dirty="0" smtClean="0">
                <a:solidFill>
                  <a:srgbClr val="7F7F7F"/>
                </a:solidFill>
                <a:uFillTx/>
                <a:latin typeface="Calibri"/>
              </a:rPr>
              <a:t> </a:t>
            </a:r>
            <a:r>
              <a:rPr lang="en-US" sz="2400" b="1" i="1" u="none" strike="noStrike" kern="1200" cap="none" spc="0" dirty="0" smtClean="0">
                <a:solidFill>
                  <a:srgbClr val="7F7F7F"/>
                </a:solidFill>
                <a:uFillTx/>
                <a:latin typeface="Calibri"/>
              </a:rPr>
              <a:t>POSA</a:t>
            </a:r>
            <a:endParaRPr lang="ru-RU" sz="2400" b="1" i="1" u="none" strike="noStrike" kern="1200" cap="none" spc="0" dirty="0" smtClean="0">
              <a:solidFill>
                <a:srgbClr val="7F7F7F"/>
              </a:solidFill>
              <a:uFillTx/>
              <a:latin typeface="Calibri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1" kern="0" dirty="0" smtClean="0">
                <a:solidFill>
                  <a:srgbClr val="7F7F7F"/>
                </a:solidFill>
                <a:latin typeface="Calibri"/>
              </a:rPr>
              <a:t>Роскошь в стиле голливудского шика</a:t>
            </a:r>
            <a:endParaRPr lang="ru-RU" sz="2400" b="1" i="1" u="none" strike="noStrike" kern="1200" cap="none" spc="0" dirty="0" smtClean="0">
              <a:solidFill>
                <a:srgbClr val="7F7F7F"/>
              </a:solidFill>
              <a:uFillTx/>
              <a:latin typeface="Calibri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1" dirty="0" smtClean="0">
                <a:solidFill>
                  <a:srgbClr val="FF0000"/>
                </a:solidFill>
              </a:rPr>
              <a:t>новинка сезона </a:t>
            </a:r>
            <a:r>
              <a:rPr lang="en-US" sz="2400" b="1" i="1" dirty="0" smtClean="0">
                <a:solidFill>
                  <a:srgbClr val="FF0000"/>
                </a:solidFill>
              </a:rPr>
              <a:t>SS 2013</a:t>
            </a:r>
            <a:endParaRPr lang="ru-RU" sz="2400" b="1" i="1" dirty="0" smtClean="0">
              <a:solidFill>
                <a:srgbClr val="FF0000"/>
              </a:solidFill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 b="1" i="1" u="none" strike="noStrike" kern="1200" cap="none" spc="0" dirty="0" smtClean="0">
              <a:solidFill>
                <a:srgbClr val="7F7F7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 b="1" i="0" u="none" strike="noStrike" kern="1200" cap="none" spc="0" baseline="0" dirty="0">
              <a:solidFill>
                <a:srgbClr val="7F7F7F"/>
              </a:solidFill>
              <a:uFillTx/>
              <a:latin typeface="Calibri"/>
            </a:endParaRPr>
          </a:p>
        </p:txBody>
      </p:sp>
      <p:sp>
        <p:nvSpPr>
          <p:cNvPr id="6" name="Прямоугольник 6"/>
          <p:cNvSpPr/>
          <p:nvPr/>
        </p:nvSpPr>
        <p:spPr>
          <a:xfrm>
            <a:off x="863851" y="4211881"/>
            <a:ext cx="5976664" cy="286232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Модель представлена в </a:t>
            </a:r>
            <a:r>
              <a:rPr lang="en-US" sz="2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6</a:t>
            </a:r>
            <a:r>
              <a:rPr lang="ru-RU" sz="2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 цветах</a:t>
            </a:r>
            <a:endParaRPr lang="en-US" sz="2000" b="0" i="0" u="none" strike="noStrike" kern="1200" cap="none" spc="0" baseline="0" dirty="0" smtClean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dirty="0" smtClean="0">
                <a:solidFill>
                  <a:srgbClr val="000000"/>
                </a:solidFill>
                <a:latin typeface="Calibri"/>
              </a:rPr>
              <a:t>Форма «кошачий глаз»</a:t>
            </a:r>
            <a:endParaRPr lang="ru-RU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Материал: Ацетат </a:t>
            </a:r>
            <a:r>
              <a:rPr lang="ru-RU" sz="2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целлюлозы</a:t>
            </a:r>
            <a:endParaRPr lang="ru-RU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Металлические элементы</a:t>
            </a:r>
            <a:r>
              <a:rPr lang="ru-RU" sz="2000" b="0" i="0" u="none" strike="noStrike" kern="1200" cap="none" spc="0" dirty="0" smtClean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ru-RU" sz="2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на </a:t>
            </a: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фронте и заушниках</a:t>
            </a:r>
            <a:endParaRPr lang="ru-RU" sz="20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kern="0" dirty="0" smtClean="0">
                <a:solidFill>
                  <a:srgbClr val="000000"/>
                </a:solidFill>
                <a:latin typeface="Calibri"/>
              </a:rPr>
              <a:t>Минеральные л</a:t>
            </a:r>
            <a:r>
              <a:rPr lang="ru-RU" sz="2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инзы</a:t>
            </a:r>
            <a:endParaRPr lang="ru-RU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Модель подходит для установки рецептурных линз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Заушники с </a:t>
            </a:r>
            <a:r>
              <a:rPr lang="ru-RU" sz="2000" b="0" i="0" u="none" strike="noStrike" kern="0" cap="none" spc="0" baseline="0" dirty="0" err="1" smtClean="0">
                <a:solidFill>
                  <a:srgbClr val="000000"/>
                </a:solidFill>
                <a:uFillTx/>
                <a:latin typeface="Calibri"/>
              </a:rPr>
              <a:t>ф</a:t>
            </a:r>
            <a:r>
              <a:rPr lang="ru-RU" sz="2000" b="0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Calibri"/>
              </a:rPr>
              <a:t>лексом</a:t>
            </a:r>
            <a:endParaRPr lang="en-US" sz="2000" b="0" i="0" u="none" strike="noStrike" kern="1200" cap="none" spc="0" baseline="0" dirty="0" smtClean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dirty="0" smtClean="0">
              <a:solidFill>
                <a:srgbClr val="000000"/>
              </a:solidFill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122" name="Picture 2" descr="C:\Users\Ксения\Desktop\GANT SS 2013\GANT\GANT by Michael Bastian\Sun\Womens\GWS POSA BL-100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8304" y="1835621"/>
            <a:ext cx="4372900" cy="204722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215780" y="0"/>
            <a:ext cx="9539999" cy="75596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24599" y="120600"/>
            <a:ext cx="2880003" cy="59934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1" i="0" u="none" strike="noStrike" kern="0" cap="none" spc="0" baseline="0">
                <a:solidFill>
                  <a:srgbClr val="FFFFFF"/>
                </a:solidFill>
                <a:uFillTx/>
                <a:latin typeface="Myriad Pro" pitchFamily="34"/>
              </a:defRPr>
            </a:pPr>
            <a:r>
              <a:rPr lang="ru-RU" sz="1600" b="1" i="0" u="none" strike="noStrike" kern="0" cap="none" spc="0" baseline="0">
                <a:solidFill>
                  <a:srgbClr val="FFFFFF"/>
                </a:solidFill>
                <a:uFillTx/>
                <a:latin typeface="Myriad Pro" pitchFamily="34"/>
                <a:ea typeface="SimSun" pitchFamily="2"/>
                <a:cs typeface="Tahoma" pitchFamily="2"/>
              </a:rPr>
              <a:t>ВИЖН ЛЮКС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1" i="0" u="none" strike="noStrike" kern="0" cap="none" spc="0" baseline="0">
                <a:solidFill>
                  <a:srgbClr val="FFFFFF"/>
                </a:solidFill>
                <a:uFillTx/>
                <a:latin typeface="Myriad Pro" pitchFamily="34"/>
              </a:defRPr>
            </a:pPr>
            <a:endParaRPr lang="ru-RU" sz="1600" b="1" i="0" u="none" strike="noStrike" kern="1200" cap="none" spc="0" baseline="0">
              <a:solidFill>
                <a:srgbClr val="FFFFFF"/>
              </a:solidFill>
              <a:uFillTx/>
              <a:latin typeface="Myriad Pro" pitchFamily="34"/>
              <a:ea typeface="SimSun" pitchFamily="2"/>
              <a:cs typeface="Tahoma" pitchFamily="2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624489" y="899513"/>
            <a:ext cx="2943737" cy="622810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6"/>
          <p:cNvSpPr txBox="1"/>
          <p:nvPr/>
        </p:nvSpPr>
        <p:spPr>
          <a:xfrm>
            <a:off x="863851" y="4499917"/>
            <a:ext cx="4680520" cy="221599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Модель представлена в 6 цветах</a:t>
            </a:r>
            <a:endParaRPr lang="en-US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Материал оправы: Ацетат целлюлозы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Линзы: </a:t>
            </a:r>
            <a:r>
              <a:rPr lang="en-US" sz="2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CR39</a:t>
            </a:r>
            <a:endParaRPr lang="ru-RU" sz="20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Модель подходит для установки рецептурных линз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Заушники с </a:t>
            </a:r>
            <a:r>
              <a:rPr lang="ru-RU" sz="2000" b="0" i="0" u="none" strike="noStrike" kern="0" cap="none" spc="0" baseline="0" dirty="0" err="1">
                <a:solidFill>
                  <a:srgbClr val="000000"/>
                </a:solidFill>
                <a:uFillTx/>
                <a:latin typeface="Calibri"/>
              </a:rPr>
              <a:t>флексом</a:t>
            </a:r>
            <a:endParaRPr lang="en-US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392238" y="6084097"/>
            <a:ext cx="1993666" cy="1008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1007864" y="2339677"/>
            <a:ext cx="3961731" cy="182798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8"/>
          <p:cNvSpPr txBox="1"/>
          <p:nvPr/>
        </p:nvSpPr>
        <p:spPr>
          <a:xfrm>
            <a:off x="719833" y="1187549"/>
            <a:ext cx="4176467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0" cap="none" spc="0" baseline="0" dirty="0">
                <a:solidFill>
                  <a:srgbClr val="7F7F7F"/>
                </a:solidFill>
                <a:uFillTx/>
                <a:latin typeface="Calibri"/>
              </a:rPr>
              <a:t>GANT by Michael Bastian Sun</a:t>
            </a:r>
            <a:r>
              <a:rPr lang="ru-RU" sz="2400" b="1" i="0" u="none" strike="noStrike" kern="0" cap="none" spc="0" baseline="0" dirty="0">
                <a:solidFill>
                  <a:srgbClr val="7F7F7F"/>
                </a:solidFill>
                <a:uFillTx/>
                <a:latin typeface="Calibri"/>
              </a:rPr>
              <a:t> </a:t>
            </a:r>
            <a:r>
              <a:rPr lang="en-US" sz="2400" b="1" i="1" u="none" strike="noStrike" kern="0" cap="none" spc="0" baseline="0" dirty="0">
                <a:solidFill>
                  <a:srgbClr val="7F7F7F"/>
                </a:solidFill>
                <a:uFillTx/>
                <a:latin typeface="Calibri"/>
              </a:rPr>
              <a:t>GWS MB PAULA</a:t>
            </a:r>
            <a:endParaRPr lang="ru-RU" sz="2400" b="1" i="1" u="none" strike="noStrike" kern="0" cap="none" spc="0" baseline="0" dirty="0">
              <a:solidFill>
                <a:srgbClr val="7F7F7F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215780" y="36"/>
            <a:ext cx="9539999" cy="75596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24599" y="120600"/>
            <a:ext cx="2880003" cy="34200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1" i="0" u="none" strike="noStrike" kern="0" cap="none" spc="0" baseline="0">
                <a:solidFill>
                  <a:srgbClr val="FFFFFF"/>
                </a:solidFill>
                <a:uFillTx/>
                <a:latin typeface="Myriad Pro" pitchFamily="34"/>
              </a:defRPr>
            </a:pPr>
            <a:r>
              <a:rPr lang="ru-RU" sz="1600" b="1" i="0" u="none" strike="noStrike" kern="1200" cap="none" spc="0" baseline="0">
                <a:solidFill>
                  <a:srgbClr val="FFFFFF"/>
                </a:solidFill>
                <a:uFillTx/>
                <a:latin typeface="Myriad Pro" pitchFamily="34"/>
                <a:ea typeface="SimSun" pitchFamily="2"/>
                <a:cs typeface="Tahoma" pitchFamily="2"/>
              </a:rPr>
              <a:t>ВИЖН ЛЮКС</a:t>
            </a:r>
          </a:p>
        </p:txBody>
      </p:sp>
      <p:sp>
        <p:nvSpPr>
          <p:cNvPr id="4" name="TextBox 7"/>
          <p:cNvSpPr txBox="1"/>
          <p:nvPr/>
        </p:nvSpPr>
        <p:spPr>
          <a:xfrm>
            <a:off x="719833" y="1043531"/>
            <a:ext cx="8856988" cy="104028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600" b="1" i="0" u="none" strike="noStrike" kern="0" cap="none" spc="0" baseline="0" dirty="0">
                <a:solidFill>
                  <a:srgbClr val="7F7F7F"/>
                </a:solidFill>
                <a:uFillTx/>
                <a:latin typeface="Calibri"/>
              </a:rPr>
              <a:t>Портфель брендов </a:t>
            </a:r>
            <a:r>
              <a:rPr lang="en-US" sz="2600" b="1" i="0" u="none" strike="noStrike" kern="0" cap="none" spc="0" baseline="0" dirty="0">
                <a:solidFill>
                  <a:srgbClr val="7F7F7F"/>
                </a:solidFill>
                <a:uFillTx/>
                <a:latin typeface="Calibri"/>
              </a:rPr>
              <a:t>VIVA</a:t>
            </a:r>
            <a:r>
              <a:rPr lang="ru-RU" sz="2600" b="1" i="0" u="none" strike="noStrike" kern="0" cap="none" spc="0" baseline="0" dirty="0">
                <a:solidFill>
                  <a:srgbClr val="7F7F7F"/>
                </a:solidFill>
                <a:uFillTx/>
                <a:latin typeface="Calibri"/>
              </a:rPr>
              <a:t> </a:t>
            </a:r>
            <a:r>
              <a:rPr lang="ru-RU" sz="2600" b="1" i="0" u="none" strike="noStrike" kern="0" cap="none" spc="0" baseline="0" dirty="0" err="1">
                <a:solidFill>
                  <a:srgbClr val="7F7F7F"/>
                </a:solidFill>
                <a:uFillTx/>
                <a:latin typeface="Calibri"/>
              </a:rPr>
              <a:t>International</a:t>
            </a:r>
            <a:r>
              <a:rPr lang="ru-RU" sz="2600" b="1" i="0" u="none" strike="noStrike" kern="0" cap="none" spc="0" baseline="0" dirty="0">
                <a:solidFill>
                  <a:srgbClr val="7F7F7F"/>
                </a:solidFill>
                <a:uFillTx/>
                <a:latin typeface="Calibri"/>
              </a:rPr>
              <a:t> </a:t>
            </a:r>
            <a:r>
              <a:rPr lang="ru-RU" sz="2600" b="1" i="0" u="none" strike="noStrike" kern="0" cap="none" spc="0" baseline="0" dirty="0" err="1">
                <a:solidFill>
                  <a:srgbClr val="7F7F7F"/>
                </a:solidFill>
                <a:uFillTx/>
                <a:latin typeface="Calibri"/>
              </a:rPr>
              <a:t>Group</a:t>
            </a:r>
            <a:r>
              <a:rPr lang="ru-RU" sz="2600" b="1" i="0" u="none" strike="noStrike" kern="0" cap="none" spc="0" baseline="0" dirty="0">
                <a:solidFill>
                  <a:srgbClr val="7F7F7F"/>
                </a:solidFill>
                <a:uFillTx/>
                <a:latin typeface="Calibri"/>
              </a:rPr>
              <a:t>: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600" b="0" i="0" u="sng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luxury</a:t>
            </a:r>
            <a:r>
              <a:rPr lang="ru-RU" sz="2600" b="0" i="0" u="sng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 сегмент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6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GANT </a:t>
            </a:r>
            <a:r>
              <a:rPr lang="ru-RU" sz="2600" b="0" i="0" u="none" strike="noStrike" kern="0" cap="none" spc="0" baseline="0" dirty="0" err="1">
                <a:solidFill>
                  <a:srgbClr val="000000"/>
                </a:solidFill>
                <a:uFillTx/>
                <a:latin typeface="Calibri"/>
              </a:rPr>
              <a:t>by</a:t>
            </a:r>
            <a:r>
              <a:rPr lang="ru-RU" sz="26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ru-RU" sz="2600" b="0" i="0" u="none" strike="noStrike" kern="0" cap="none" spc="0" baseline="0" dirty="0" err="1">
                <a:solidFill>
                  <a:srgbClr val="000000"/>
                </a:solidFill>
                <a:uFillTx/>
                <a:latin typeface="Calibri"/>
              </a:rPr>
              <a:t>Michael</a:t>
            </a:r>
            <a:r>
              <a:rPr lang="ru-RU" sz="26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ru-RU" sz="2600" b="0" i="0" u="none" strike="noStrike" kern="0" cap="none" spc="0" baseline="0" dirty="0" err="1">
                <a:solidFill>
                  <a:srgbClr val="000000"/>
                </a:solidFill>
                <a:uFillTx/>
                <a:latin typeface="Calibri"/>
              </a:rPr>
              <a:t>Bastian</a:t>
            </a:r>
            <a:endParaRPr lang="ru-RU" sz="26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6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GUESS </a:t>
            </a:r>
            <a:r>
              <a:rPr lang="ru-RU" sz="2600" b="0" i="0" u="none" strike="noStrike" kern="0" cap="none" spc="0" baseline="0" dirty="0" err="1">
                <a:solidFill>
                  <a:srgbClr val="000000"/>
                </a:solidFill>
                <a:uFillTx/>
                <a:latin typeface="Calibri"/>
              </a:rPr>
              <a:t>by</a:t>
            </a:r>
            <a:r>
              <a:rPr lang="ru-RU" sz="26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ru-RU" sz="2600" b="0" i="0" u="none" strike="noStrike" kern="0" cap="none" spc="0" baseline="0" dirty="0" err="1">
                <a:solidFill>
                  <a:srgbClr val="000000"/>
                </a:solidFill>
                <a:uFillTx/>
                <a:latin typeface="Calibri"/>
              </a:rPr>
              <a:t>Marciano</a:t>
            </a:r>
            <a:endParaRPr lang="ru-RU" sz="26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6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600" b="0" i="0" u="sng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fashion and lifestyle</a:t>
            </a:r>
            <a:r>
              <a:rPr lang="ru-RU" sz="2600" b="0" i="0" u="sng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 сегмент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6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GANT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6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GANT </a:t>
            </a:r>
            <a:r>
              <a:rPr lang="ru-RU" sz="2600" b="0" i="0" u="none" strike="noStrike" kern="0" cap="none" spc="0" baseline="0" dirty="0" err="1">
                <a:solidFill>
                  <a:srgbClr val="000000"/>
                </a:solidFill>
                <a:uFillTx/>
                <a:latin typeface="Calibri"/>
              </a:rPr>
              <a:t>Rugger</a:t>
            </a:r>
            <a:endParaRPr lang="ru-RU" sz="26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6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GUESS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600" b="0" i="0" u="none" strike="noStrike" kern="0" cap="none" spc="0" baseline="0" dirty="0" err="1">
                <a:solidFill>
                  <a:srgbClr val="000000"/>
                </a:solidFill>
                <a:uFillTx/>
                <a:latin typeface="Calibri"/>
              </a:rPr>
              <a:t>William</a:t>
            </a:r>
            <a:r>
              <a:rPr lang="ru-RU" sz="26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ru-RU" sz="2600" b="0" i="0" u="none" strike="noStrike" kern="0" cap="none" spc="0" baseline="0" dirty="0" err="1">
                <a:solidFill>
                  <a:srgbClr val="000000"/>
                </a:solidFill>
                <a:uFillTx/>
                <a:latin typeface="Calibri"/>
              </a:rPr>
              <a:t>Rast</a:t>
            </a:r>
            <a:endParaRPr lang="ru-RU" sz="26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600" b="0" i="0" u="none" strike="noStrike" kern="0" cap="none" spc="0" baseline="0" dirty="0" err="1">
                <a:solidFill>
                  <a:srgbClr val="000000"/>
                </a:solidFill>
                <a:uFillTx/>
                <a:latin typeface="Calibri"/>
              </a:rPr>
              <a:t>Harley-Davidson</a:t>
            </a:r>
            <a:endParaRPr lang="ru-RU" sz="26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6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RAMPAGE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6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SKECHERS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6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BONGO</a:t>
            </a:r>
            <a:endParaRPr lang="en-US" sz="2600" b="1" i="0" u="none" strike="noStrike" kern="0" cap="none" spc="0" baseline="0" dirty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200" b="1" i="0" u="none" strike="noStrike" kern="1200" cap="none" spc="0" baseline="0" dirty="0">
              <a:solidFill>
                <a:srgbClr val="7F7F7F"/>
              </a:solidFill>
              <a:uFillTx/>
              <a:latin typeface="Calibri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800" b="1" i="0" u="none" strike="noStrike" kern="1200" cap="none" spc="0" baseline="0" dirty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1" i="0" u="none" strike="noStrike" kern="1200" cap="none" spc="0" baseline="0" dirty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1" i="0" u="none" strike="noStrike" kern="1200" cap="none" spc="0" baseline="0" dirty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1" i="0" u="none" strike="noStrike" kern="1200" cap="none" spc="0" baseline="0" dirty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1" i="0" u="none" strike="noStrike" kern="1200" cap="none" spc="0" baseline="0" dirty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200" b="1" i="0" u="none" strike="noStrike" kern="1200" cap="none" spc="0" baseline="0" dirty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200" b="1" i="0" u="none" strike="noStrike" kern="1200" cap="none" spc="0" baseline="0" dirty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Myriad Pro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287779" y="0"/>
            <a:ext cx="9539999" cy="75596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24599" y="120600"/>
            <a:ext cx="2880003" cy="34200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1" i="0" u="none" strike="noStrike" kern="0" cap="none" spc="0" baseline="0">
                <a:solidFill>
                  <a:srgbClr val="FFFFFF"/>
                </a:solidFill>
                <a:uFillTx/>
                <a:latin typeface="Myriad Pro" pitchFamily="34"/>
              </a:defRPr>
            </a:pPr>
            <a:r>
              <a:rPr lang="ru-RU" sz="1600" b="1" i="0" u="none" strike="noStrike" kern="1200" cap="none" spc="0" baseline="0">
                <a:solidFill>
                  <a:srgbClr val="FFFFFF"/>
                </a:solidFill>
                <a:uFillTx/>
                <a:latin typeface="Myriad Pro" pitchFamily="34"/>
                <a:ea typeface="SimSun" pitchFamily="2"/>
                <a:cs typeface="Tahoma" pitchFamily="2"/>
              </a:rPr>
              <a:t>ВИЖН ЛЮКС</a:t>
            </a:r>
          </a:p>
        </p:txBody>
      </p:sp>
      <p:sp>
        <p:nvSpPr>
          <p:cNvPr id="4" name="TextBox 7"/>
          <p:cNvSpPr txBox="1"/>
          <p:nvPr/>
        </p:nvSpPr>
        <p:spPr>
          <a:xfrm>
            <a:off x="575815" y="2051648"/>
            <a:ext cx="8856988" cy="467820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4400" b="1" i="0" u="none" strike="noStrike" kern="1200" cap="none" spc="0" baseline="0">
              <a:solidFill>
                <a:srgbClr val="7F7F7F"/>
              </a:solidFill>
              <a:uFillTx/>
              <a:latin typeface="Myriad Pro Cond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1" i="0" u="none" strike="noStrike" kern="1200" cap="none" spc="0" baseline="0">
              <a:solidFill>
                <a:srgbClr val="7F7F7F"/>
              </a:solidFill>
              <a:uFillTx/>
              <a:latin typeface="Myriad Pro Cond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800" b="1" i="0" u="none" strike="noStrike" kern="1200" cap="none" spc="0" baseline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1" i="0" u="none" strike="noStrike" kern="1200" cap="none" spc="0" baseline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1" i="0" u="none" strike="noStrike" kern="1200" cap="none" spc="0" baseline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1" i="0" u="none" strike="noStrike" kern="1200" cap="none" spc="0" baseline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1" i="0" u="none" strike="noStrike" kern="1200" cap="none" spc="0" baseline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200" b="1" i="0" u="none" strike="noStrike" kern="1200" cap="none" spc="0" baseline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200" b="1" i="0" u="none" strike="noStrike" kern="1200" cap="none" spc="0" baseline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Myriad Pro" pitchFamily="34"/>
            </a:endParaRPr>
          </a:p>
        </p:txBody>
      </p:sp>
      <p:sp>
        <p:nvSpPr>
          <p:cNvPr id="5" name="Прямоугольник 5"/>
          <p:cNvSpPr/>
          <p:nvPr/>
        </p:nvSpPr>
        <p:spPr>
          <a:xfrm>
            <a:off x="791842" y="1403576"/>
            <a:ext cx="3960440" cy="83099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>
                <a:solidFill>
                  <a:srgbClr val="7F7F7F"/>
                </a:solidFill>
                <a:uFillTx/>
                <a:latin typeface="Calibri"/>
              </a:rPr>
              <a:t>GANT by Michael Bastian Sun</a:t>
            </a:r>
            <a:endParaRPr lang="ru-RU" sz="2400" b="1" i="0" u="none" strike="noStrike" kern="1200" cap="none" spc="0" baseline="0">
              <a:solidFill>
                <a:srgbClr val="7F7F7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1" u="none" strike="noStrike" kern="1200" cap="none" spc="0" baseline="0">
                <a:solidFill>
                  <a:srgbClr val="7F7F7F"/>
                </a:solidFill>
                <a:uFillTx/>
                <a:latin typeface="Calibri"/>
              </a:rPr>
              <a:t>GWS MB Dena</a:t>
            </a:r>
            <a:endParaRPr lang="ru-RU" sz="2400" b="1" i="0" u="none" strike="noStrike" kern="1200" cap="none" spc="0" baseline="0">
              <a:solidFill>
                <a:srgbClr val="7F7F7F"/>
              </a:solidFill>
              <a:uFillTx/>
              <a:latin typeface="Calibri"/>
            </a:endParaRPr>
          </a:p>
        </p:txBody>
      </p:sp>
      <p:sp>
        <p:nvSpPr>
          <p:cNvPr id="6" name="Прямоугольник 6"/>
          <p:cNvSpPr/>
          <p:nvPr/>
        </p:nvSpPr>
        <p:spPr>
          <a:xfrm>
            <a:off x="863851" y="4211881"/>
            <a:ext cx="5976664" cy="255454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Модель представлена в 5 цветах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Материал: Ацетат целлюлозы,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многослойная ламинация</a:t>
            </a:r>
            <a:endParaRPr lang="ru-RU" sz="2000" b="0" i="0" u="none" strike="noStrike" kern="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ru-RU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Декоративный элементы в виде «звездочек» на фронте и заушниках</a:t>
            </a:r>
            <a:endParaRPr lang="ru-RU" sz="2000" b="0" i="0" u="none" strike="noStrike" kern="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Линзы</a:t>
            </a:r>
            <a:r>
              <a:rPr lang="ru-RU" sz="20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: </a:t>
            </a: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CR39</a:t>
            </a:r>
            <a:endParaRPr lang="ru-RU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Модель подходит для установки рецептурных линз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Заушники с ф</a:t>
            </a:r>
            <a:r>
              <a:rPr lang="ru-RU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лексом</a:t>
            </a:r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824288" y="1619597"/>
            <a:ext cx="4923745" cy="21320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215780" y="36"/>
            <a:ext cx="9539999" cy="75596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24599" y="120600"/>
            <a:ext cx="2880003" cy="34200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1" i="0" u="none" strike="noStrike" kern="0" cap="none" spc="0" baseline="0">
                <a:solidFill>
                  <a:srgbClr val="FFFFFF"/>
                </a:solidFill>
                <a:uFillTx/>
                <a:latin typeface="Myriad Pro" pitchFamily="34"/>
              </a:defRPr>
            </a:pPr>
            <a:r>
              <a:rPr lang="ru-RU" sz="1600" b="1" i="0" u="none" strike="noStrike" kern="1200" cap="none" spc="0" baseline="0">
                <a:solidFill>
                  <a:srgbClr val="FFFFFF"/>
                </a:solidFill>
                <a:uFillTx/>
                <a:latin typeface="Myriad Pro" pitchFamily="34"/>
                <a:ea typeface="SimSun" pitchFamily="2"/>
                <a:cs typeface="Tahoma" pitchFamily="2"/>
              </a:rPr>
              <a:t>ВИЖН ЛЮКС</a:t>
            </a:r>
          </a:p>
        </p:txBody>
      </p:sp>
      <p:sp>
        <p:nvSpPr>
          <p:cNvPr id="4" name="TextBox 7"/>
          <p:cNvSpPr txBox="1"/>
          <p:nvPr/>
        </p:nvSpPr>
        <p:spPr>
          <a:xfrm>
            <a:off x="575815" y="2051648"/>
            <a:ext cx="8856988" cy="467820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4400" b="1" i="0" u="none" strike="noStrike" kern="1200" cap="none" spc="0" baseline="0">
              <a:solidFill>
                <a:srgbClr val="7F7F7F"/>
              </a:solidFill>
              <a:uFillTx/>
              <a:latin typeface="Myriad Pro Cond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1" i="0" u="none" strike="noStrike" kern="1200" cap="none" spc="0" baseline="0">
              <a:solidFill>
                <a:srgbClr val="7F7F7F"/>
              </a:solidFill>
              <a:uFillTx/>
              <a:latin typeface="Myriad Pro Cond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800" b="1" i="0" u="none" strike="noStrike" kern="1200" cap="none" spc="0" baseline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1" i="0" u="none" strike="noStrike" kern="1200" cap="none" spc="0" baseline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1" i="0" u="none" strike="noStrike" kern="1200" cap="none" spc="0" baseline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1" i="0" u="none" strike="noStrike" kern="1200" cap="none" spc="0" baseline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1" i="0" u="none" strike="noStrike" kern="1200" cap="none" spc="0" baseline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200" b="1" i="0" u="none" strike="noStrike" kern="1200" cap="none" spc="0" baseline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200" b="1" i="0" u="none" strike="noStrike" kern="1200" cap="none" spc="0" baseline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Myriad Pro" pitchFamily="34"/>
            </a:endParaRPr>
          </a:p>
        </p:txBody>
      </p:sp>
      <p:sp>
        <p:nvSpPr>
          <p:cNvPr id="5" name="Прямоугольник 5"/>
          <p:cNvSpPr/>
          <p:nvPr/>
        </p:nvSpPr>
        <p:spPr>
          <a:xfrm>
            <a:off x="431797" y="1403576"/>
            <a:ext cx="4176467" cy="83099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 dirty="0">
                <a:solidFill>
                  <a:srgbClr val="7F7F7F"/>
                </a:solidFill>
                <a:uFillTx/>
                <a:latin typeface="Calibri"/>
              </a:rPr>
              <a:t>GANT by Michael Bastian Sun</a:t>
            </a:r>
            <a:endParaRPr lang="ru-RU" sz="2400" b="1" i="0" u="none" strike="noStrike" kern="1200" cap="none" spc="0" baseline="0" dirty="0">
              <a:solidFill>
                <a:srgbClr val="7F7F7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1" u="none" strike="noStrike" kern="1200" cap="none" spc="0" baseline="0" dirty="0">
                <a:solidFill>
                  <a:srgbClr val="7F7F7F"/>
                </a:solidFill>
                <a:uFillTx/>
                <a:latin typeface="Calibri"/>
              </a:rPr>
              <a:t>GWS MB Lisa</a:t>
            </a:r>
            <a:endParaRPr lang="ru-RU" sz="2400" b="1" i="0" u="none" strike="noStrike" kern="1200" cap="none" spc="0" baseline="0" dirty="0">
              <a:solidFill>
                <a:srgbClr val="7F7F7F"/>
              </a:solidFill>
              <a:uFillTx/>
              <a:latin typeface="Calibri"/>
            </a:endParaRPr>
          </a:p>
        </p:txBody>
      </p:sp>
      <p:sp>
        <p:nvSpPr>
          <p:cNvPr id="6" name="Прямоугольник 6"/>
          <p:cNvSpPr/>
          <p:nvPr/>
        </p:nvSpPr>
        <p:spPr>
          <a:xfrm>
            <a:off x="719833" y="4283890"/>
            <a:ext cx="6192691" cy="193899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Модель представлена в 6 цветах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Материал оправы: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Пластик, комбинированный фронт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Линзы: Поликарбонат, градиентное окрашивание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Модель подходит для установки рецептурных линз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Заушники с </a:t>
            </a:r>
            <a:r>
              <a:rPr lang="ru-RU" sz="2000" b="0" i="0" u="none" strike="noStrike" kern="0" cap="none" spc="0" baseline="0" dirty="0" err="1">
                <a:solidFill>
                  <a:srgbClr val="000000"/>
                </a:solidFill>
                <a:uFillTx/>
                <a:latin typeface="Calibri"/>
              </a:rPr>
              <a:t>флексом</a:t>
            </a:r>
            <a:endParaRPr lang="ru-RU" sz="20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752280" y="1691605"/>
            <a:ext cx="4588188" cy="2151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287784" y="28897"/>
            <a:ext cx="9539999" cy="75596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24599" y="120600"/>
            <a:ext cx="2880003" cy="34200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1" i="0" u="none" strike="noStrike" kern="0" cap="none" spc="0" baseline="0">
                <a:solidFill>
                  <a:srgbClr val="FFFFFF"/>
                </a:solidFill>
                <a:uFillTx/>
                <a:latin typeface="Myriad Pro" pitchFamily="34"/>
              </a:defRPr>
            </a:pPr>
            <a:r>
              <a:rPr lang="ru-RU" sz="1600" b="1" i="0" u="none" strike="noStrike" kern="1200" cap="none" spc="0" baseline="0">
                <a:solidFill>
                  <a:srgbClr val="FFFFFF"/>
                </a:solidFill>
                <a:uFillTx/>
                <a:latin typeface="Myriad Pro" pitchFamily="34"/>
                <a:ea typeface="SimSun" pitchFamily="2"/>
                <a:cs typeface="Tahoma" pitchFamily="2"/>
              </a:rPr>
              <a:t>ВИЖН ЛЮКС</a:t>
            </a:r>
          </a:p>
        </p:txBody>
      </p:sp>
      <p:sp>
        <p:nvSpPr>
          <p:cNvPr id="4" name="TextBox 7"/>
          <p:cNvSpPr txBox="1"/>
          <p:nvPr/>
        </p:nvSpPr>
        <p:spPr>
          <a:xfrm>
            <a:off x="719833" y="1043531"/>
            <a:ext cx="8856988" cy="60016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0" u="none" strike="noStrike" kern="1200" cap="none" spc="0" baseline="0" dirty="0">
                <a:solidFill>
                  <a:srgbClr val="7F7F7F"/>
                </a:solidFill>
                <a:uFillTx/>
                <a:latin typeface="Calibri"/>
              </a:rPr>
              <a:t>Защита от ультрафиолетового излучения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Солнцезащитные очки — это не только модная вещь, но в первую очередь — это защита наших глаз от вредного воздействия ультрафиолетового излучения</a:t>
            </a:r>
            <a:r>
              <a:rPr lang="ru-RU" sz="2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.</a:t>
            </a:r>
            <a:endParaRPr lang="ru-RU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Главный параметр при выборе солнцезащитных очков  — их способность защищать глаз от ультрафиолетового излучения. Это не зависит от того, насколько темные стекла у очков. Значение имеет уровень защиты от ультрафиолета. Качественные солнцезащитные очки способны полностью защитить глаза от </a:t>
            </a:r>
            <a:r>
              <a:rPr lang="ru-RU" sz="2000" b="0" i="0" u="none" strike="noStrike" kern="1200" cap="none" spc="0" baseline="0" dirty="0" smtClean="0">
                <a:uFillTx/>
                <a:latin typeface="Calibri"/>
              </a:rPr>
              <a:t>ультрафиолетовых</a:t>
            </a:r>
            <a:r>
              <a:rPr lang="ru-RU" sz="2000" b="0" i="0" u="none" strike="noStrike" kern="1200" cap="none" spc="0" dirty="0" smtClean="0">
                <a:uFillTx/>
                <a:latin typeface="Calibri"/>
              </a:rPr>
              <a:t> лучей.</a:t>
            </a:r>
            <a:endParaRPr lang="en-US" sz="2000" b="0" i="0" u="none" strike="noStrike" kern="1200" cap="none" spc="0" baseline="0" dirty="0">
              <a:uFillTx/>
              <a:latin typeface="Calibri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Еще одна характеристика солнцезащитных очков — светопропускание</a:t>
            </a:r>
            <a:r>
              <a:rPr lang="ru-RU" sz="2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, которое зависит от</a:t>
            </a:r>
            <a:r>
              <a:rPr lang="ru-RU" sz="2000" b="0" i="0" u="none" strike="noStrike" kern="1200" cap="none" spc="0" dirty="0" smtClean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ru-RU" sz="2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затемнения линз. Подбирая </a:t>
            </a: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очки, определитесь с целями их использования. Ведь для солнечного юга или для повседневного ношения нужны разные виды солнцезащитных очков. </a:t>
            </a:r>
            <a:endParaRPr lang="en-US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/>
            </a:r>
            <a:b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</a:b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/>
            </a:r>
            <a:b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</a:br>
            <a:endParaRPr lang="en-US" sz="20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287779" y="36"/>
            <a:ext cx="9539999" cy="75596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24599" y="120600"/>
            <a:ext cx="2880003" cy="34200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1" i="0" u="none" strike="noStrike" kern="0" cap="none" spc="0" baseline="0">
                <a:solidFill>
                  <a:srgbClr val="FFFFFF"/>
                </a:solidFill>
                <a:uFillTx/>
                <a:latin typeface="Myriad Pro" pitchFamily="34"/>
              </a:defRPr>
            </a:pPr>
            <a:r>
              <a:rPr lang="ru-RU" sz="1600" b="1" i="0" u="none" strike="noStrike" kern="1200" cap="none" spc="0" baseline="0">
                <a:solidFill>
                  <a:srgbClr val="FFFFFF"/>
                </a:solidFill>
                <a:uFillTx/>
                <a:latin typeface="Myriad Pro" pitchFamily="34"/>
                <a:ea typeface="SimSun" pitchFamily="2"/>
                <a:cs typeface="Tahoma" pitchFamily="2"/>
              </a:rPr>
              <a:t>ВИЖН ЛЮКС</a:t>
            </a:r>
          </a:p>
        </p:txBody>
      </p:sp>
      <p:sp>
        <p:nvSpPr>
          <p:cNvPr id="4" name="TextBox 7"/>
          <p:cNvSpPr txBox="1"/>
          <p:nvPr/>
        </p:nvSpPr>
        <p:spPr>
          <a:xfrm>
            <a:off x="719833" y="1043531"/>
            <a:ext cx="8856988" cy="75405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b="0" i="0" u="none" strike="noStrike" kern="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0" u="none" strike="noStrike" kern="0" cap="none" spc="0" baseline="0">
                <a:solidFill>
                  <a:srgbClr val="7F7F7F"/>
                </a:solidFill>
                <a:uFillTx/>
                <a:latin typeface="Calibri"/>
              </a:rPr>
              <a:t>В солнцезащитных очках </a:t>
            </a:r>
            <a:r>
              <a:rPr lang="en-US" sz="2400" b="1" i="0" u="none" strike="noStrike" kern="0" cap="none" spc="0" baseline="0">
                <a:solidFill>
                  <a:srgbClr val="7F7F7F"/>
                </a:solidFill>
                <a:uFillTx/>
                <a:latin typeface="Calibri"/>
              </a:rPr>
              <a:t>GANT </a:t>
            </a:r>
            <a:r>
              <a:rPr lang="ru-RU" sz="2400" b="1" i="0" u="none" strike="noStrike" kern="0" cap="none" spc="0" baseline="0">
                <a:solidFill>
                  <a:srgbClr val="7F7F7F"/>
                </a:solidFill>
                <a:uFillTx/>
                <a:latin typeface="Calibri"/>
              </a:rPr>
              <a:t>установлены линзы второй и третьей категории фильтра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Вторая категория фильтра — очки, предназначенные для </a:t>
            </a:r>
            <a:r>
              <a:rPr lang="ru-RU" sz="24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солнечной погоды в средней полосе  со светопропусканием от 18 до 43 %.</a:t>
            </a:r>
            <a:endParaRPr lang="ru-RU" sz="2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Третья категория фильтра – предназначены для защиты от </a:t>
            </a:r>
            <a:r>
              <a:rPr lang="ru-RU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активного летнего солнца, светопропускание  от 8 до 18%.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 b="0" i="0" u="none" strike="noStrike" kern="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Солнцезащитные очки со второй и третьей категорией фильтра подходят для вождения автомобиля.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b="0" i="0" u="none" strike="noStrike" kern="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/>
            </a:r>
            <a:br>
              <a:rPr lang="ru-RU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</a:br>
            <a:endParaRPr lang="ru-RU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/>
            </a:r>
            <a:br>
              <a:rPr lang="ru-RU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</a:br>
            <a:r>
              <a:rPr lang="ru-RU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/>
            </a:r>
            <a:br>
              <a:rPr lang="ru-RU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</a:br>
            <a:endParaRPr lang="en-US" sz="20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215780" y="36"/>
            <a:ext cx="9539999" cy="75596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24599" y="120600"/>
            <a:ext cx="2880003" cy="34200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1" i="0" u="none" strike="noStrike" kern="0" cap="none" spc="0" baseline="0">
                <a:solidFill>
                  <a:srgbClr val="FFFFFF"/>
                </a:solidFill>
                <a:uFillTx/>
                <a:latin typeface="Myriad Pro" pitchFamily="34"/>
              </a:defRPr>
            </a:pPr>
            <a:r>
              <a:rPr lang="ru-RU" sz="1600" b="1" i="0" u="none" strike="noStrike" kern="1200" cap="none" spc="0" baseline="0">
                <a:solidFill>
                  <a:srgbClr val="FFFFFF"/>
                </a:solidFill>
                <a:uFillTx/>
                <a:latin typeface="Myriad Pro" pitchFamily="34"/>
                <a:ea typeface="SimSun" pitchFamily="2"/>
                <a:cs typeface="Tahoma" pitchFamily="2"/>
              </a:rPr>
              <a:t>ВИЖН ЛЮКС</a:t>
            </a:r>
          </a:p>
        </p:txBody>
      </p:sp>
      <p:sp>
        <p:nvSpPr>
          <p:cNvPr id="4" name="TextBox 7"/>
          <p:cNvSpPr txBox="1"/>
          <p:nvPr/>
        </p:nvSpPr>
        <p:spPr>
          <a:xfrm>
            <a:off x="719833" y="1043531"/>
            <a:ext cx="8856988" cy="581697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0" u="none" strike="noStrike" kern="1200" cap="none" spc="0" baseline="0" dirty="0">
                <a:solidFill>
                  <a:srgbClr val="7F7F7F"/>
                </a:solidFill>
                <a:uFillTx/>
                <a:latin typeface="Calibri"/>
              </a:rPr>
              <a:t>Виды очковых линз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0" u="none" strike="noStrike" kern="1200" cap="none" spc="0" baseline="0" dirty="0">
                <a:solidFill>
                  <a:srgbClr val="7F7F7F"/>
                </a:solidFill>
                <a:uFillTx/>
                <a:latin typeface="Calibri"/>
              </a:rPr>
              <a:t>По материалу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b="1" i="0" u="none" strike="noStrike" kern="1200" cap="none" spc="0" baseline="0" dirty="0">
              <a:solidFill>
                <a:srgbClr val="7F7F7F"/>
              </a:solidFill>
              <a:uFillTx/>
              <a:latin typeface="Calibri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0" u="none" strike="noStrike" kern="1200" cap="none" spc="0" baseline="0" dirty="0">
                <a:solidFill>
                  <a:srgbClr val="7F7F7F"/>
                </a:solidFill>
                <a:uFillTx/>
                <a:latin typeface="Calibri"/>
              </a:rPr>
              <a:t>Органические очковые линзы </a:t>
            </a:r>
            <a:r>
              <a:rPr lang="ru-RU" sz="2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изготовлены из синтетических полимерных материалов и различных добавок</a:t>
            </a:r>
            <a:r>
              <a:rPr lang="en-US" sz="24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. </a:t>
            </a:r>
            <a:r>
              <a:rPr lang="ru-RU" sz="24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В основном это</a:t>
            </a:r>
            <a:r>
              <a:rPr lang="ru-RU" sz="2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CR-39 и его сополимеры.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 b="1" i="0" u="none" strike="noStrike" kern="1200" cap="none" spc="0" baseline="0" dirty="0">
              <a:solidFill>
                <a:srgbClr val="7F7F7F"/>
              </a:solidFill>
              <a:uFillTx/>
              <a:latin typeface="Calibri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0" u="none" strike="noStrike" kern="1200" cap="none" spc="0" baseline="0" dirty="0">
                <a:solidFill>
                  <a:srgbClr val="7F7F7F"/>
                </a:solidFill>
                <a:uFillTx/>
                <a:latin typeface="Calibri"/>
              </a:rPr>
              <a:t>Поликарбонатные очковые линзы </a:t>
            </a:r>
            <a:r>
              <a:rPr lang="ru-RU" sz="2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отличаются от </a:t>
            </a:r>
            <a:r>
              <a:rPr lang="ru-RU" sz="24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обычных полимерных линз </a:t>
            </a:r>
            <a:r>
              <a:rPr lang="ru-RU" sz="2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тем, что у них очень высокая </a:t>
            </a:r>
            <a:r>
              <a:rPr lang="ru-RU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ударопрочность</a:t>
            </a:r>
            <a:r>
              <a:rPr lang="ru-RU" sz="2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, и они значительно легче.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0" u="none" strike="noStrike" kern="1200" cap="none" spc="0" baseline="0" dirty="0">
                <a:solidFill>
                  <a:srgbClr val="7F7F7F"/>
                </a:solidFill>
                <a:uFillTx/>
                <a:latin typeface="Calibri"/>
              </a:rPr>
              <a:t>Минеральные очковые линзы </a:t>
            </a:r>
            <a:r>
              <a:rPr lang="ru-RU" sz="2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изготовлены из цветного неорганического стекла. </a:t>
            </a:r>
            <a:r>
              <a:rPr lang="ru-RU" sz="24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По сравнению с линзами </a:t>
            </a:r>
            <a:r>
              <a:rPr lang="en-US" sz="24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CR-39 </a:t>
            </a:r>
            <a:r>
              <a:rPr lang="ru-RU" sz="24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более тяжелые, не царапаются, но могут разбиться.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215780" y="36"/>
            <a:ext cx="9539999" cy="75596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24599" y="120600"/>
            <a:ext cx="2880003" cy="34200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1" i="0" u="none" strike="noStrike" kern="0" cap="none" spc="0" baseline="0">
                <a:solidFill>
                  <a:srgbClr val="FFFFFF"/>
                </a:solidFill>
                <a:uFillTx/>
                <a:latin typeface="Myriad Pro" pitchFamily="34"/>
              </a:defRPr>
            </a:pPr>
            <a:r>
              <a:rPr lang="ru-RU" sz="1600" b="1" i="0" u="none" strike="noStrike" kern="1200" cap="none" spc="0" baseline="0">
                <a:solidFill>
                  <a:srgbClr val="FFFFFF"/>
                </a:solidFill>
                <a:uFillTx/>
                <a:latin typeface="Myriad Pro" pitchFamily="34"/>
                <a:ea typeface="SimSun" pitchFamily="2"/>
                <a:cs typeface="Tahoma" pitchFamily="2"/>
              </a:rPr>
              <a:t>ВИЖН ЛЮКС</a:t>
            </a:r>
          </a:p>
        </p:txBody>
      </p:sp>
      <p:sp>
        <p:nvSpPr>
          <p:cNvPr id="4" name="TextBox 7"/>
          <p:cNvSpPr txBox="1"/>
          <p:nvPr/>
        </p:nvSpPr>
        <p:spPr>
          <a:xfrm>
            <a:off x="719833" y="1043531"/>
            <a:ext cx="8856988" cy="76944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0" u="none" strike="noStrike" kern="1200" cap="none" spc="0" baseline="0">
                <a:solidFill>
                  <a:srgbClr val="7F7F7F"/>
                </a:solidFill>
                <a:uFillTx/>
                <a:latin typeface="Calibri"/>
              </a:rPr>
              <a:t>Подбор очков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 b="1" i="0" u="none" strike="noStrike" kern="1200" cap="none" spc="0" baseline="0">
              <a:solidFill>
                <a:srgbClr val="7F7F7F"/>
              </a:solidFill>
              <a:uFillTx/>
              <a:latin typeface="Calibri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Выбирая солнцезащитные очки, необходимо убедиться, что очки комфортно «сидят» на лице. Воспользуйтесь следующими советами: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- Желательно выбирать очки, которые по ширине соответствуют лицу. Края оправы должны немного выступать за границы лица, чтобы заушники не оказывали давления на голову.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- Необходимо проверить, достаточно ли длинны заушники. Закругленный конец заушника должен огибать ухо. Кроме тех моделей, </a:t>
            </a:r>
            <a:r>
              <a:rPr lang="ru-RU" sz="22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в которых прямые заушники конструктивно охватывают голову.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- </a:t>
            </a:r>
            <a:r>
              <a:rPr lang="ru-RU" sz="22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Необходимо п</a:t>
            </a:r>
            <a:r>
              <a:rPr lang="ru-RU" sz="2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роверить положение носоупоров, </a:t>
            </a:r>
            <a:r>
              <a:rPr lang="ru-RU" sz="22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н</a:t>
            </a:r>
            <a:r>
              <a:rPr lang="ru-RU" sz="2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адежно ли они фиксируют очки, не давят ли на </a:t>
            </a:r>
            <a:r>
              <a:rPr lang="ru-RU" sz="22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переносицу</a:t>
            </a:r>
            <a:r>
              <a:rPr lang="ru-RU" sz="2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?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- Цвет и форма оправы зависят от личных предпочтений. </a:t>
            </a:r>
            <a:endParaRPr lang="ru-RU" sz="2200" b="0" i="1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-  Главное – это качественные линзы, которые должны обеспечивать 100% защиту от УФ-излучений.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/>
            </a:r>
            <a:br>
              <a:rPr lang="ru-RU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</a:br>
            <a:endParaRPr lang="ru-RU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/>
            </a:r>
            <a:br>
              <a:rPr lang="ru-RU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</a:br>
            <a:r>
              <a:rPr lang="ru-RU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/>
            </a:r>
            <a:br>
              <a:rPr lang="ru-RU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</a:br>
            <a:endParaRPr lang="en-US" sz="20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179999" y="356"/>
            <a:ext cx="9539999" cy="75596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24599" y="120600"/>
            <a:ext cx="2880003" cy="34200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1" i="0" u="none" strike="noStrike" kern="0" cap="none" spc="0" baseline="0">
                <a:solidFill>
                  <a:srgbClr val="FFFFFF"/>
                </a:solidFill>
                <a:uFillTx/>
                <a:latin typeface="Myriad Pro" pitchFamily="34"/>
              </a:defRPr>
            </a:pPr>
            <a:r>
              <a:rPr lang="ru-RU" sz="1600" b="1" i="0" u="none" strike="noStrike" kern="0" cap="none" spc="0" baseline="0">
                <a:solidFill>
                  <a:srgbClr val="FFFFFF"/>
                </a:solidFill>
                <a:uFillTx/>
                <a:latin typeface="Myriad Pro" pitchFamily="34"/>
                <a:ea typeface="SimSun" pitchFamily="2"/>
                <a:cs typeface="Tahoma" pitchFamily="2"/>
              </a:rPr>
              <a:t>ВИЖН ЛЮКС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63994" y="143999"/>
            <a:ext cx="1835996" cy="3344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0" i="0" u="none" strike="noStrike" kern="0" cap="none" spc="0" baseline="0">
                <a:solidFill>
                  <a:srgbClr val="FFFFFF"/>
                </a:solidFill>
                <a:uFillTx/>
                <a:latin typeface="Myriad Pro" pitchFamily="34"/>
              </a:defRPr>
            </a:pPr>
            <a:r>
              <a:rPr lang="ru-RU" sz="1600" b="0" i="0" u="none" strike="noStrike" kern="1200" cap="none" spc="0" baseline="0">
                <a:solidFill>
                  <a:srgbClr val="FFFFFF"/>
                </a:solidFill>
                <a:uFillTx/>
                <a:latin typeface="Myriad Pro" pitchFamily="34"/>
                <a:ea typeface="SimSun" pitchFamily="2"/>
                <a:cs typeface="Tahoma" pitchFamily="2"/>
              </a:rPr>
              <a:t>Название слайда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0" y="1"/>
            <a:ext cx="10080629" cy="7955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215780" y="36"/>
            <a:ext cx="9539999" cy="75596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24599" y="120600"/>
            <a:ext cx="2880003" cy="34200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1" i="0" u="none" strike="noStrike" kern="0" cap="none" spc="0" baseline="0">
                <a:solidFill>
                  <a:srgbClr val="FFFFFF"/>
                </a:solidFill>
                <a:uFillTx/>
                <a:latin typeface="Myriad Pro" pitchFamily="34"/>
              </a:defRPr>
            </a:pPr>
            <a:r>
              <a:rPr lang="ru-RU" sz="1600" b="1" i="0" u="none" strike="noStrike" kern="1200" cap="none" spc="0" baseline="0">
                <a:solidFill>
                  <a:srgbClr val="FFFFFF"/>
                </a:solidFill>
                <a:uFillTx/>
                <a:latin typeface="Myriad Pro" pitchFamily="34"/>
                <a:ea typeface="SimSun" pitchFamily="2"/>
                <a:cs typeface="Tahoma" pitchFamily="2"/>
              </a:rPr>
              <a:t>ВИЖН ЛЮКС</a:t>
            </a:r>
          </a:p>
        </p:txBody>
      </p:sp>
      <p:sp>
        <p:nvSpPr>
          <p:cNvPr id="4" name="TextBox 7"/>
          <p:cNvSpPr txBox="1"/>
          <p:nvPr/>
        </p:nvSpPr>
        <p:spPr>
          <a:xfrm>
            <a:off x="719833" y="1043531"/>
            <a:ext cx="8856988" cy="864852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600" b="1" i="0" u="none" strike="noStrike" kern="1200" cap="none" spc="0" baseline="0" dirty="0">
                <a:solidFill>
                  <a:srgbClr val="7F7F7F"/>
                </a:solidFill>
                <a:uFillTx/>
                <a:latin typeface="Calibri"/>
              </a:rPr>
              <a:t>История </a:t>
            </a:r>
            <a:r>
              <a:rPr lang="en-US" sz="2600" b="1" i="0" u="none" strike="noStrike" kern="1200" cap="none" spc="0" baseline="0" dirty="0" smtClean="0">
                <a:solidFill>
                  <a:srgbClr val="7F7F7F"/>
                </a:solidFill>
                <a:uFillTx/>
                <a:latin typeface="Calibri"/>
              </a:rPr>
              <a:t>GANT</a:t>
            </a:r>
            <a:endParaRPr lang="ru-RU" sz="2600" b="1" i="0" u="none" strike="noStrike" kern="1200" cap="none" spc="0" baseline="0" dirty="0" smtClean="0">
              <a:solidFill>
                <a:srgbClr val="7F7F7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600" b="1" i="0" u="none" strike="noStrike" kern="1200" cap="none" spc="0" baseline="0" dirty="0">
              <a:solidFill>
                <a:srgbClr val="7F7F7F"/>
              </a:solidFill>
              <a:uFillTx/>
              <a:latin typeface="Calibri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Торговая марка </a:t>
            </a:r>
            <a:r>
              <a:rPr lang="en-US" sz="2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Gant</a:t>
            </a:r>
            <a:r>
              <a:rPr lang="ru-RU" sz="2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начала свою историю в 1949 году, когда Бернард </a:t>
            </a:r>
            <a:r>
              <a:rPr lang="ru-RU" sz="26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Гант</a:t>
            </a:r>
            <a:r>
              <a:rPr lang="ru-RU" sz="2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(</a:t>
            </a:r>
            <a:r>
              <a:rPr lang="en-US" sz="2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Bernard Gant</a:t>
            </a:r>
            <a:r>
              <a:rPr lang="ru-RU" sz="2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) основал семейное предприятие по пошиву мужских сорочек в американском городе Нью-Хейвен, штат Кентукки. Высококачественные сорочки мистера </a:t>
            </a:r>
            <a:r>
              <a:rPr lang="ru-RU" sz="26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Ганта</a:t>
            </a:r>
            <a:r>
              <a:rPr lang="ru-RU" sz="2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с застёгивающимся на пуговицы воротничком, складками на спине и внутренней петелькой, позволяющей повесить рубашку в спортивном зале, быстро приобрели популярность у американцев, известных своим пристрастием к вещам удобным и практичным. Успех марки был слишком велик, чтобы не перейти границ Соединённых Штатов.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600" b="1" i="0" u="none" strike="noStrike" kern="1200" cap="none" spc="0" baseline="0" dirty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600" b="1" i="0" u="none" strike="noStrike" kern="1200" cap="none" spc="0" baseline="0" dirty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600" b="1" i="0" u="none" strike="noStrike" kern="1200" cap="none" spc="0" baseline="0" dirty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600" b="1" i="0" u="none" strike="noStrike" kern="1200" cap="none" spc="0" baseline="0" dirty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1" i="0" u="none" strike="noStrike" kern="1200" cap="none" spc="0" baseline="0" dirty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200" b="1" i="0" u="none" strike="noStrike" kern="1200" cap="none" spc="0" baseline="0" dirty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200" b="1" i="0" u="none" strike="noStrike" kern="1200" cap="none" spc="0" baseline="0" dirty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Myriad Pro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215780" y="26678"/>
            <a:ext cx="9539999" cy="75596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24599" y="120600"/>
            <a:ext cx="2880003" cy="34200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1" i="0" u="none" strike="noStrike" kern="0" cap="none" spc="0" baseline="0">
                <a:solidFill>
                  <a:srgbClr val="FFFFFF"/>
                </a:solidFill>
                <a:uFillTx/>
                <a:latin typeface="Myriad Pro" pitchFamily="34"/>
              </a:defRPr>
            </a:pPr>
            <a:r>
              <a:rPr lang="ru-RU" sz="1600" b="1" i="0" u="none" strike="noStrike" kern="1200" cap="none" spc="0" baseline="0">
                <a:solidFill>
                  <a:srgbClr val="FFFFFF"/>
                </a:solidFill>
                <a:uFillTx/>
                <a:latin typeface="Myriad Pro" pitchFamily="34"/>
                <a:ea typeface="SimSun" pitchFamily="2"/>
                <a:cs typeface="Tahoma" pitchFamily="2"/>
              </a:rPr>
              <a:t>ВИЖН ЛЮКС</a:t>
            </a:r>
          </a:p>
        </p:txBody>
      </p:sp>
      <p:sp>
        <p:nvSpPr>
          <p:cNvPr id="4" name="TextBox 7"/>
          <p:cNvSpPr txBox="1"/>
          <p:nvPr/>
        </p:nvSpPr>
        <p:spPr>
          <a:xfrm>
            <a:off x="719833" y="1043531"/>
            <a:ext cx="8856988" cy="91717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600" b="1" i="0" u="none" strike="noStrike" kern="1200" cap="none" spc="0" baseline="0" dirty="0">
                <a:solidFill>
                  <a:srgbClr val="7F7F7F"/>
                </a:solidFill>
                <a:uFillTx/>
                <a:latin typeface="Calibri"/>
              </a:rPr>
              <a:t>GANT </a:t>
            </a:r>
            <a:r>
              <a:rPr lang="en-US" sz="2600" b="1" i="0" u="none" strike="noStrike" kern="1200" cap="none" spc="0" baseline="0" dirty="0" smtClean="0">
                <a:solidFill>
                  <a:srgbClr val="7F7F7F"/>
                </a:solidFill>
                <a:uFillTx/>
                <a:latin typeface="Calibri"/>
              </a:rPr>
              <a:t>eyewear</a:t>
            </a:r>
            <a:endParaRPr lang="ru-RU" sz="2600" b="1" i="0" u="none" strike="noStrike" kern="1200" cap="none" spc="0" baseline="0" dirty="0" smtClean="0">
              <a:solidFill>
                <a:srgbClr val="7F7F7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600" b="1" i="0" u="none" strike="noStrike" kern="1200" cap="none" spc="0" baseline="0" dirty="0">
              <a:solidFill>
                <a:srgbClr val="7F7F7F"/>
              </a:solidFill>
              <a:uFillTx/>
              <a:latin typeface="Calibri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Со временем под маркой </a:t>
            </a:r>
            <a:r>
              <a:rPr lang="en-US" sz="2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Gant</a:t>
            </a:r>
            <a:r>
              <a:rPr lang="ru-RU" sz="2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стали производиться не только сорочки, но также широкий ассортимент спортивной, повседневной и верхней одежды, парфюмерия и часы. Формированию целостного образа способствует также создание оправ и солнцезащитных очков под маркой </a:t>
            </a:r>
            <a:r>
              <a:rPr lang="ru-RU" sz="26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Gant</a:t>
            </a:r>
            <a:r>
              <a:rPr lang="ru-RU" sz="2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, производителем которых </a:t>
            </a:r>
            <a:r>
              <a:rPr lang="en-US" sz="26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c 2001 </a:t>
            </a:r>
            <a:r>
              <a:rPr lang="ru-RU" sz="26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года</a:t>
            </a:r>
            <a:r>
              <a:rPr lang="ru-RU" sz="2600" b="0" i="0" u="none" strike="noStrike" kern="1200" cap="none" spc="0" dirty="0" smtClean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ru-RU" sz="26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является </a:t>
            </a:r>
            <a:r>
              <a:rPr lang="ru-RU" sz="2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американская компания VIVA </a:t>
            </a:r>
            <a:r>
              <a:rPr lang="ru-RU" sz="26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International</a:t>
            </a:r>
            <a:r>
              <a:rPr lang="ru-RU" sz="2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ru-RU" sz="26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Group</a:t>
            </a:r>
            <a:r>
              <a:rPr lang="ru-RU" sz="26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.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6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Оправы и солнцезащитные очки G</a:t>
            </a:r>
            <a:r>
              <a:rPr lang="en-US" sz="2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ANT</a:t>
            </a:r>
            <a:r>
              <a:rPr lang="ru-RU" sz="2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– это классические модели с изюминкой, ориентированные на людей, которые любят элегантные вещи и большое значение придают комфорту.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800" b="1" i="0" u="none" strike="noStrike" kern="1200" cap="none" spc="0" baseline="0" dirty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1" i="0" u="none" strike="noStrike" kern="1200" cap="none" spc="0" baseline="0" dirty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1" i="0" u="none" strike="noStrike" kern="1200" cap="none" spc="0" baseline="0" dirty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1" i="0" u="none" strike="noStrike" kern="1200" cap="none" spc="0" baseline="0" dirty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1" i="0" u="none" strike="noStrike" kern="1200" cap="none" spc="0" baseline="0" dirty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200" b="1" i="0" u="none" strike="noStrike" kern="1200" cap="none" spc="0" baseline="0" dirty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200" b="1" i="0" u="none" strike="noStrike" kern="1200" cap="none" spc="0" baseline="0" dirty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Myriad Pro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215780" y="36"/>
            <a:ext cx="9539999" cy="75596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24599" y="120600"/>
            <a:ext cx="2880003" cy="34200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1" i="0" u="none" strike="noStrike" kern="0" cap="none" spc="0" baseline="0">
                <a:solidFill>
                  <a:srgbClr val="FFFFFF"/>
                </a:solidFill>
                <a:uFillTx/>
                <a:latin typeface="Myriad Pro" pitchFamily="34"/>
              </a:defRPr>
            </a:pPr>
            <a:r>
              <a:rPr lang="ru-RU" sz="1600" b="1" i="0" u="none" strike="noStrike" kern="1200" cap="none" spc="0" baseline="0">
                <a:solidFill>
                  <a:srgbClr val="FFFFFF"/>
                </a:solidFill>
                <a:uFillTx/>
                <a:latin typeface="Myriad Pro" pitchFamily="34"/>
                <a:ea typeface="SimSun" pitchFamily="2"/>
                <a:cs typeface="Tahoma" pitchFamily="2"/>
              </a:rPr>
              <a:t>ВИЖН ЛЮКС</a:t>
            </a:r>
          </a:p>
        </p:txBody>
      </p:sp>
      <p:sp>
        <p:nvSpPr>
          <p:cNvPr id="4" name="TextBox 7"/>
          <p:cNvSpPr txBox="1"/>
          <p:nvPr/>
        </p:nvSpPr>
        <p:spPr>
          <a:xfrm>
            <a:off x="719833" y="971522"/>
            <a:ext cx="8856988" cy="99719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Одной из важнейших характеристик</a:t>
            </a:r>
            <a:r>
              <a:rPr lang="en-US" sz="2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ru-RU" sz="2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солнцезащитных очков является материал.  От выбора материала во многом зависит внешний вид, вес, прочность, срок службы и аллергенные свойства очков. Основными материалами, применяемыми для производства очков, являются пластмассы и металлы. </a:t>
            </a:r>
            <a:r>
              <a:rPr lang="ru-RU" sz="2600" b="0" i="0" u="none" strike="noStrike" kern="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В</a:t>
            </a:r>
            <a:r>
              <a:rPr lang="en-US" sz="2600" b="0" i="0" u="none" strike="noStrike" kern="0" cap="none" spc="0" dirty="0" smtClean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ru-RU" sz="2600" b="0" i="0" u="none" strike="noStrike" kern="0" cap="none" spc="0" dirty="0" smtClean="0">
                <a:solidFill>
                  <a:srgbClr val="000000"/>
                </a:solidFill>
                <a:uFillTx/>
                <a:latin typeface="Calibri"/>
              </a:rPr>
              <a:t>коллекции</a:t>
            </a:r>
            <a:r>
              <a:rPr lang="ru-RU" sz="2600" b="0" i="0" u="none" strike="noStrike" kern="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 солнцезащитных очков </a:t>
            </a:r>
            <a:r>
              <a:rPr lang="en-US" sz="26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GANT </a:t>
            </a:r>
            <a:r>
              <a:rPr lang="ru-RU" sz="2600" b="0" i="0" u="none" strike="noStrike" kern="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есть пластиковые, металлические и комбинированные оправы. 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6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600" kern="0" dirty="0" smtClean="0">
                <a:solidFill>
                  <a:srgbClr val="000000"/>
                </a:solidFill>
                <a:latin typeface="Calibri"/>
              </a:rPr>
              <a:t>Пластиковые оправы в основном изготавливаются из</a:t>
            </a:r>
            <a:r>
              <a:rPr lang="ru-RU" sz="2600" b="0" i="0" u="none" strike="noStrike" kern="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 ацетата целлюлозы, металлические - из</a:t>
            </a:r>
            <a:r>
              <a:rPr lang="ru-RU" sz="2600" b="0" i="0" u="none" strike="noStrike" kern="0" cap="none" spc="0" dirty="0" smtClean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ru-RU" sz="2600" b="0" i="0" u="none" strike="noStrike" kern="0" cap="none" spc="0" dirty="0" err="1" smtClean="0">
                <a:solidFill>
                  <a:srgbClr val="000000"/>
                </a:solidFill>
                <a:uFillTx/>
                <a:latin typeface="Calibri"/>
              </a:rPr>
              <a:t>монеля</a:t>
            </a:r>
            <a:r>
              <a:rPr lang="ru-RU" sz="2600" b="0" i="0" u="none" strike="noStrike" kern="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.</a:t>
            </a:r>
            <a:endParaRPr lang="ru-RU" sz="26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600" kern="0" dirty="0" smtClean="0">
                <a:solidFill>
                  <a:srgbClr val="000000"/>
                </a:solidFill>
                <a:latin typeface="Calibri"/>
              </a:rPr>
              <a:t>И</a:t>
            </a:r>
            <a:r>
              <a:rPr lang="ru-RU" sz="2600" b="0" i="0" u="none" strike="noStrike" kern="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з </a:t>
            </a:r>
            <a:r>
              <a:rPr lang="ru-RU" sz="26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ацетата целлюлозы </a:t>
            </a:r>
            <a:r>
              <a:rPr lang="ru-RU" sz="2600" b="0" i="0" u="none" strike="noStrike" kern="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очки изготавливаются </a:t>
            </a:r>
            <a:r>
              <a:rPr lang="ru-RU" sz="26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методом фрезерования из цельных листов, состоящих из разноцветных слоев или слоев с разной степенью прозрачности.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800" b="1" i="0" u="none" strike="noStrike" kern="1200" cap="none" spc="0" baseline="0" dirty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1" i="0" u="none" strike="noStrike" kern="1200" cap="none" spc="0" baseline="0" dirty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1" i="0" u="none" strike="noStrike" kern="1200" cap="none" spc="0" baseline="0" dirty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1" i="0" u="none" strike="noStrike" kern="1200" cap="none" spc="0" baseline="0" dirty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1" i="0" u="none" strike="noStrike" kern="1200" cap="none" spc="0" baseline="0" dirty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200" b="1" i="0" u="none" strike="noStrike" kern="1200" cap="none" spc="0" baseline="0" dirty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200" b="1" i="0" u="none" strike="noStrike" kern="1200" cap="none" spc="0" baseline="0" dirty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Myriad Pro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215780" y="36"/>
            <a:ext cx="9539999" cy="75596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24599" y="120600"/>
            <a:ext cx="2880003" cy="34200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1" i="0" u="none" strike="noStrike" kern="0" cap="none" spc="0" baseline="0">
                <a:solidFill>
                  <a:srgbClr val="FFFFFF"/>
                </a:solidFill>
                <a:uFillTx/>
                <a:latin typeface="Myriad Pro" pitchFamily="34"/>
              </a:defRPr>
            </a:pPr>
            <a:r>
              <a:rPr lang="ru-RU" sz="1600" b="1" i="0" u="none" strike="noStrike" kern="1200" cap="none" spc="0" baseline="0">
                <a:solidFill>
                  <a:srgbClr val="FFFFFF"/>
                </a:solidFill>
                <a:uFillTx/>
                <a:latin typeface="Myriad Pro" pitchFamily="34"/>
                <a:ea typeface="SimSun" pitchFamily="2"/>
                <a:cs typeface="Tahoma" pitchFamily="2"/>
              </a:rPr>
              <a:t>ВИЖН ЛЮКС</a:t>
            </a:r>
          </a:p>
        </p:txBody>
      </p:sp>
      <p:sp>
        <p:nvSpPr>
          <p:cNvPr id="4" name="TextBox 7"/>
          <p:cNvSpPr txBox="1"/>
          <p:nvPr/>
        </p:nvSpPr>
        <p:spPr>
          <a:xfrm>
            <a:off x="719833" y="1043531"/>
            <a:ext cx="8856988" cy="7571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Сегодня </a:t>
            </a:r>
            <a:r>
              <a:rPr lang="ru-RU" sz="2400" b="1" i="0" u="none" strike="noStrike" kern="1200" cap="none" spc="0" baseline="0" dirty="0">
                <a:solidFill>
                  <a:srgbClr val="7F7F7F"/>
                </a:solidFill>
                <a:uFillTx/>
                <a:latin typeface="Calibri"/>
              </a:rPr>
              <a:t>ацетат целлюлозы </a:t>
            </a:r>
            <a:r>
              <a:rPr lang="ru-RU" sz="2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– один из несомненных лидеров среди материалов, используемых для производства как оправ, так и солнцезащитных очков. Оправы из ацетата целлюлозы занимают, по разным оценкам, около 70% рынка пластмассовых </a:t>
            </a:r>
            <a:r>
              <a:rPr lang="ru-RU" sz="24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оправ. Фрезерованные оправы</a:t>
            </a:r>
            <a:r>
              <a:rPr lang="ru-RU" sz="2400" b="0" i="0" u="none" strike="noStrike" kern="1200" cap="none" spc="0" dirty="0" smtClean="0">
                <a:solidFill>
                  <a:srgbClr val="000000"/>
                </a:solidFill>
                <a:uFillTx/>
                <a:latin typeface="Calibri"/>
              </a:rPr>
              <a:t> из ацетата целлюлозы </a:t>
            </a:r>
            <a:r>
              <a:rPr lang="ru-RU" sz="24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позволяют создавать большое </a:t>
            </a:r>
            <a:r>
              <a:rPr lang="ru-RU" sz="2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разнообразие </a:t>
            </a:r>
            <a:r>
              <a:rPr lang="ru-RU" sz="24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/>
              </a:rPr>
              <a:t>форм </a:t>
            </a:r>
            <a:r>
              <a:rPr lang="ru-RU" sz="2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и расцветок. Значительной популярностью пользуются ламинированные «многослойные» модели, в которых применяются разноцветные слои ацетата целлюлозы, чьи пластические свойства позволяют легко делать такие «бутерброды», не опасаясь разделения слоев.</a:t>
            </a:r>
            <a:endParaRPr lang="ru-RU" sz="2400" b="1" i="0" u="none" strike="noStrike" kern="1200" cap="none" spc="0" baseline="0" dirty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1" i="0" u="none" strike="noStrike" kern="1200" cap="none" spc="0" baseline="0" dirty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1" i="0" u="none" strike="noStrike" kern="1200" cap="none" spc="0" baseline="0" dirty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1" i="0" u="none" strike="noStrike" kern="1200" cap="none" spc="0" baseline="0" dirty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1" i="0" u="none" strike="noStrike" kern="1200" cap="none" spc="0" baseline="0" dirty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200" b="1" i="0" u="none" strike="noStrike" kern="1200" cap="none" spc="0" baseline="0" dirty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200" b="1" i="0" u="none" strike="noStrike" kern="1200" cap="none" spc="0" baseline="0" dirty="0">
              <a:solidFill>
                <a:srgbClr val="7F7F7F"/>
              </a:solidFill>
              <a:uFillTx/>
              <a:latin typeface="Myriad Pro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Myriad Pro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215780" y="36"/>
            <a:ext cx="9539999" cy="75596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24599" y="120600"/>
            <a:ext cx="2880003" cy="34200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1" i="0" u="none" strike="noStrike" kern="0" cap="none" spc="0" baseline="0">
                <a:solidFill>
                  <a:srgbClr val="FFFFFF"/>
                </a:solidFill>
                <a:uFillTx/>
                <a:latin typeface="Myriad Pro" pitchFamily="34"/>
              </a:defRPr>
            </a:pPr>
            <a:r>
              <a:rPr lang="ru-RU" sz="1600" b="1" i="0" u="none" strike="noStrike" kern="0" cap="none" spc="0" baseline="0">
                <a:solidFill>
                  <a:srgbClr val="FFFFFF"/>
                </a:solidFill>
                <a:uFillTx/>
                <a:latin typeface="Myriad Pro" pitchFamily="34"/>
                <a:ea typeface="SimSun" pitchFamily="2"/>
                <a:cs typeface="Tahoma" pitchFamily="2"/>
              </a:rPr>
              <a:t>ВИЖН ЛЮКС</a:t>
            </a:r>
          </a:p>
        </p:txBody>
      </p:sp>
      <p:sp>
        <p:nvSpPr>
          <p:cNvPr id="4" name="Прямоугольник 7"/>
          <p:cNvSpPr/>
          <p:nvPr/>
        </p:nvSpPr>
        <p:spPr>
          <a:xfrm>
            <a:off x="2520945" y="3456669"/>
            <a:ext cx="5038728" cy="36933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" name="Picture 2" descr="Gantlogo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480471" y="1187549"/>
            <a:ext cx="2861687" cy="43823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7"/>
          <p:cNvSpPr txBox="1"/>
          <p:nvPr/>
        </p:nvSpPr>
        <p:spPr>
          <a:xfrm>
            <a:off x="1511923" y="3059756"/>
            <a:ext cx="6840763" cy="10772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b="1" i="1" u="none" strike="noStrike" kern="1200" cap="none" spc="0" baseline="0" dirty="0">
                <a:solidFill>
                  <a:srgbClr val="7F7F7F"/>
                </a:solidFill>
                <a:uFillTx/>
                <a:latin typeface="Calibri"/>
              </a:rPr>
              <a:t>Ключевые модели коллекции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b="1" i="1" u="none" strike="noStrike" kern="1200" cap="none" spc="0" baseline="0" dirty="0">
                <a:solidFill>
                  <a:srgbClr val="7F7F7F"/>
                </a:solidFill>
                <a:uFillTx/>
                <a:latin typeface="Calibri"/>
              </a:rPr>
              <a:t>сезона </a:t>
            </a:r>
            <a:r>
              <a:rPr lang="en-US" sz="3200" b="1" i="1" u="none" strike="noStrike" kern="1200" cap="none" spc="0" baseline="0" dirty="0" smtClean="0">
                <a:solidFill>
                  <a:srgbClr val="7F7F7F"/>
                </a:solidFill>
                <a:uFillTx/>
                <a:latin typeface="Calibri"/>
              </a:rPr>
              <a:t>SS 2013</a:t>
            </a:r>
            <a:endParaRPr lang="ru-RU" sz="3200" b="1" i="1" u="none" strike="noStrike" kern="1200" cap="none" spc="0" baseline="0" dirty="0">
              <a:solidFill>
                <a:srgbClr val="7F7F7F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215780" y="36"/>
            <a:ext cx="9539999" cy="75596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24599" y="120600"/>
            <a:ext cx="2880003" cy="34200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1" i="0" u="none" strike="noStrike" kern="0" cap="none" spc="0" baseline="0">
                <a:solidFill>
                  <a:srgbClr val="FFFFFF"/>
                </a:solidFill>
                <a:uFillTx/>
                <a:latin typeface="Myriad Pro" pitchFamily="34"/>
              </a:defRPr>
            </a:pPr>
            <a:r>
              <a:rPr lang="ru-RU" sz="1600" b="1" i="0" u="none" strike="noStrike" kern="0" cap="none" spc="0" baseline="0">
                <a:solidFill>
                  <a:srgbClr val="FFFFFF"/>
                </a:solidFill>
                <a:uFillTx/>
                <a:latin typeface="Myriad Pro" pitchFamily="34"/>
                <a:ea typeface="SimSun" pitchFamily="2"/>
                <a:cs typeface="Tahoma" pitchFamily="2"/>
              </a:rPr>
              <a:t>ВИЖН ЛЮКС</a:t>
            </a:r>
          </a:p>
        </p:txBody>
      </p:sp>
      <p:sp>
        <p:nvSpPr>
          <p:cNvPr id="5" name="TextBox 7"/>
          <p:cNvSpPr txBox="1"/>
          <p:nvPr/>
        </p:nvSpPr>
        <p:spPr>
          <a:xfrm>
            <a:off x="647824" y="4643935"/>
            <a:ext cx="4320485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344" y="1403573"/>
            <a:ext cx="4010813" cy="5444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49" y="1403573"/>
            <a:ext cx="4320480" cy="547260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935856" y="899517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1" kern="0" dirty="0" smtClean="0">
                <a:solidFill>
                  <a:srgbClr val="FF0000"/>
                </a:solidFill>
              </a:rPr>
              <a:t>Рекламная кампания </a:t>
            </a:r>
            <a:r>
              <a:rPr lang="en-US" sz="2000" b="1" i="1" kern="0" dirty="0" smtClean="0">
                <a:solidFill>
                  <a:srgbClr val="FF0000"/>
                </a:solidFill>
              </a:rPr>
              <a:t>SS 2013  </a:t>
            </a:r>
            <a:r>
              <a:rPr lang="en-US" sz="2000" b="1" i="1" kern="0" dirty="0" smtClean="0">
                <a:solidFill>
                  <a:srgbClr val="7F7F7F"/>
                </a:solidFill>
              </a:rPr>
              <a:t>GWS AMBER </a:t>
            </a:r>
            <a:r>
              <a:rPr lang="ru-RU" sz="2000" b="1" i="1" kern="0" dirty="0" smtClean="0">
                <a:solidFill>
                  <a:srgbClr val="7F7F7F"/>
                </a:solidFill>
              </a:rPr>
              <a:t>и </a:t>
            </a:r>
            <a:r>
              <a:rPr lang="en-US" sz="2000" b="1" i="1" kern="0" dirty="0" smtClean="0">
                <a:solidFill>
                  <a:srgbClr val="7F7F7F"/>
                </a:solidFill>
              </a:rPr>
              <a:t>GS Maxwell</a:t>
            </a:r>
            <a:r>
              <a:rPr lang="ru-RU" sz="2000" b="1" i="1" kern="0" dirty="0" smtClean="0">
                <a:solidFill>
                  <a:srgbClr val="7F7F7F"/>
                </a:solidFill>
              </a:rPr>
              <a:t> 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1" kern="0" dirty="0" smtClean="0">
                <a:solidFill>
                  <a:srgbClr val="7F7F7F"/>
                </a:solidFill>
              </a:rPr>
              <a:t>                                     </a:t>
            </a:r>
            <a:endParaRPr lang="ru-RU" sz="2000" b="1" i="1" kern="0" dirty="0" smtClean="0">
              <a:solidFill>
                <a:srgbClr val="7F7F7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бычны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1488</TotalTime>
  <Words>1533</Words>
  <Application>Microsoft Office PowerPoint</Application>
  <PresentationFormat>Произвольный</PresentationFormat>
  <Paragraphs>414</Paragraphs>
  <Slides>36</Slides>
  <Notes>36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Обычный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Ксения</dc:creator>
  <cp:lastModifiedBy>user03</cp:lastModifiedBy>
  <cp:revision>110</cp:revision>
  <dcterms:created xsi:type="dcterms:W3CDTF">2011-04-26T15:12:29Z</dcterms:created>
  <dcterms:modified xsi:type="dcterms:W3CDTF">2013-02-27T07:18:46Z</dcterms:modified>
</cp:coreProperties>
</file>