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257" r:id="rId3"/>
    <p:sldId id="259" r:id="rId4"/>
    <p:sldId id="261" r:id="rId5"/>
    <p:sldId id="260" r:id="rId6"/>
    <p:sldId id="262" r:id="rId7"/>
    <p:sldId id="263" r:id="rId8"/>
    <p:sldId id="265" r:id="rId9"/>
    <p:sldId id="270" r:id="rId10"/>
    <p:sldId id="266" r:id="rId11"/>
    <p:sldId id="267" r:id="rId12"/>
    <p:sldId id="271" r:id="rId13"/>
    <p:sldId id="272" r:id="rId14"/>
    <p:sldId id="273" r:id="rId15"/>
    <p:sldId id="275" r:id="rId16"/>
    <p:sldId id="274" r:id="rId17"/>
    <p:sldId id="288" r:id="rId18"/>
    <p:sldId id="289" r:id="rId19"/>
    <p:sldId id="276" r:id="rId20"/>
    <p:sldId id="280" r:id="rId21"/>
    <p:sldId id="281" r:id="rId22"/>
    <p:sldId id="282" r:id="rId23"/>
    <p:sldId id="283" r:id="rId24"/>
    <p:sldId id="285" r:id="rId25"/>
    <p:sldId id="286" r:id="rId26"/>
    <p:sldId id="287" r:id="rId27"/>
    <p:sldId id="284" r:id="rId28"/>
    <p:sldId id="290" r:id="rId29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22" autoAdjust="0"/>
  </p:normalViewPr>
  <p:slideViewPr>
    <p:cSldViewPr>
      <p:cViewPr>
        <p:scale>
          <a:sx n="100" d="100"/>
          <a:sy n="100" d="100"/>
        </p:scale>
        <p:origin x="-516" y="10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7E3F0-C24E-4ADC-9DAD-789B92EB4453}" type="datetimeFigureOut">
              <a:rPr lang="it-IT" smtClean="0"/>
              <a:pPr/>
              <a:t>09/10/2013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14DEF-B77E-41C6-B256-8B8A64B6E03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765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A063B4-1116-4F25-909F-B5D877C75BED}" type="slidenum">
              <a:rPr lang="it-IT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DD7602-8273-442F-A3C8-5D7433A0C6AE}" type="slidenum">
              <a:rPr lang="it-IT" smtClean="0">
                <a:solidFill>
                  <a:prstClr val="black"/>
                </a:solidFill>
                <a:latin typeface="Century Gothic" pitchFamily="34" charset="0"/>
              </a:rPr>
              <a:pPr eaLnBrk="1" hangingPunct="1"/>
              <a:t>19</a:t>
            </a:fld>
            <a:endParaRPr lang="it-IT" smtClean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DD7602-8273-442F-A3C8-5D7433A0C6AE}" type="slidenum">
              <a:rPr lang="it-IT" smtClean="0">
                <a:solidFill>
                  <a:prstClr val="black"/>
                </a:solidFill>
                <a:latin typeface="Century Gothic" pitchFamily="34" charset="0"/>
              </a:rPr>
              <a:pPr eaLnBrk="1" hangingPunct="1"/>
              <a:t>20</a:t>
            </a:fld>
            <a:endParaRPr lang="it-IT" smtClean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DD7602-8273-442F-A3C8-5D7433A0C6AE}" type="slidenum">
              <a:rPr lang="it-IT" smtClean="0">
                <a:solidFill>
                  <a:prstClr val="black"/>
                </a:solidFill>
                <a:latin typeface="Century Gothic" pitchFamily="34" charset="0"/>
              </a:rPr>
              <a:pPr eaLnBrk="1" hangingPunct="1"/>
              <a:t>21</a:t>
            </a:fld>
            <a:endParaRPr lang="it-IT" smtClean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DD7602-8273-442F-A3C8-5D7433A0C6AE}" type="slidenum">
              <a:rPr lang="it-IT" smtClean="0">
                <a:solidFill>
                  <a:prstClr val="black"/>
                </a:solidFill>
                <a:latin typeface="Century Gothic" pitchFamily="34" charset="0"/>
              </a:rPr>
              <a:pPr eaLnBrk="1" hangingPunct="1"/>
              <a:t>22</a:t>
            </a:fld>
            <a:endParaRPr lang="it-IT" smtClean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A6C19F-6D60-4191-86C9-E210602AEFE9}" type="slidenum">
              <a:rPr lang="it-IT" smtClean="0">
                <a:latin typeface="Century Gothic" pitchFamily="34" charset="0"/>
              </a:rPr>
              <a:pPr eaLnBrk="1" hangingPunct="1"/>
              <a:t>23</a:t>
            </a:fld>
            <a:endParaRPr lang="it-IT" smtClean="0">
              <a:latin typeface="Century Gothic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DD7602-8273-442F-A3C8-5D7433A0C6AE}" type="slidenum">
              <a:rPr lang="it-IT" smtClean="0">
                <a:solidFill>
                  <a:prstClr val="black"/>
                </a:solidFill>
                <a:latin typeface="Century Gothic" pitchFamily="34" charset="0"/>
              </a:rPr>
              <a:pPr eaLnBrk="1" hangingPunct="1"/>
              <a:t>24</a:t>
            </a:fld>
            <a:endParaRPr lang="it-IT" smtClean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DD7602-8273-442F-A3C8-5D7433A0C6AE}" type="slidenum">
              <a:rPr lang="it-IT" smtClean="0">
                <a:solidFill>
                  <a:prstClr val="black"/>
                </a:solidFill>
                <a:latin typeface="Century Gothic" pitchFamily="34" charset="0"/>
              </a:rPr>
              <a:pPr eaLnBrk="1" hangingPunct="1"/>
              <a:t>25</a:t>
            </a:fld>
            <a:endParaRPr lang="it-IT" smtClean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DD7602-8273-442F-A3C8-5D7433A0C6AE}" type="slidenum">
              <a:rPr lang="it-IT" smtClean="0">
                <a:solidFill>
                  <a:prstClr val="black"/>
                </a:solidFill>
                <a:latin typeface="Century Gothic" pitchFamily="34" charset="0"/>
              </a:rPr>
              <a:pPr eaLnBrk="1" hangingPunct="1"/>
              <a:t>26</a:t>
            </a:fld>
            <a:endParaRPr lang="it-IT" smtClean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A063B4-1116-4F25-909F-B5D877C75BED}" type="slidenum">
              <a:rPr lang="it-IT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A063B4-1116-4F25-909F-B5D877C75BED}" type="slidenum">
              <a:rPr lang="it-IT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C52A5B-2E6F-4AFE-8F71-B4BD1F51B065}" type="slidenum">
              <a:rPr lang="it-IT" smtClean="0">
                <a:latin typeface="Century Gothic" pitchFamily="34" charset="0"/>
              </a:rPr>
              <a:pPr eaLnBrk="1" hangingPunct="1"/>
              <a:t>13</a:t>
            </a:fld>
            <a:endParaRPr lang="it-IT" smtClean="0">
              <a:latin typeface="Century Gothic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DD7602-8273-442F-A3C8-5D7433A0C6AE}" type="slidenum">
              <a:rPr lang="it-IT" smtClean="0">
                <a:latin typeface="Century Gothic" pitchFamily="34" charset="0"/>
              </a:rPr>
              <a:pPr eaLnBrk="1" hangingPunct="1"/>
              <a:t>14</a:t>
            </a:fld>
            <a:endParaRPr lang="it-IT" smtClean="0">
              <a:latin typeface="Century Gothic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DD7602-8273-442F-A3C8-5D7433A0C6AE}" type="slidenum">
              <a:rPr lang="it-IT" smtClean="0">
                <a:latin typeface="Century Gothic" pitchFamily="34" charset="0"/>
              </a:rPr>
              <a:pPr eaLnBrk="1" hangingPunct="1"/>
              <a:t>15</a:t>
            </a:fld>
            <a:endParaRPr lang="it-IT" smtClean="0">
              <a:latin typeface="Century Gothic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DD7602-8273-442F-A3C8-5D7433A0C6AE}" type="slidenum">
              <a:rPr lang="it-IT" smtClean="0">
                <a:solidFill>
                  <a:prstClr val="black"/>
                </a:solidFill>
                <a:latin typeface="Century Gothic" pitchFamily="34" charset="0"/>
              </a:rPr>
              <a:pPr eaLnBrk="1" hangingPunct="1"/>
              <a:t>16</a:t>
            </a:fld>
            <a:endParaRPr lang="it-IT" smtClean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DD7602-8273-442F-A3C8-5D7433A0C6AE}" type="slidenum">
              <a:rPr lang="it-IT" smtClean="0">
                <a:solidFill>
                  <a:prstClr val="black"/>
                </a:solidFill>
                <a:latin typeface="Century Gothic" pitchFamily="34" charset="0"/>
              </a:rPr>
              <a:pPr eaLnBrk="1" hangingPunct="1"/>
              <a:t>17</a:t>
            </a:fld>
            <a:endParaRPr lang="it-IT" smtClean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20C7B18-1548-4B87-BA83-53A8DA983F25}" type="slidenum">
              <a:rPr lang="it-IT" smtClean="0">
                <a:latin typeface="Century Gothic" pitchFamily="34" charset="0"/>
              </a:rPr>
              <a:pPr eaLnBrk="1" hangingPunct="1"/>
              <a:t>18</a:t>
            </a:fld>
            <a:endParaRPr lang="it-IT" smtClean="0">
              <a:latin typeface="Century Gothic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D4D7208E-543A-4282-8848-BB8D882631A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31720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335959D0-3340-44F0-B38A-9DA8F9C509F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606538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31523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9F9F9EC9-B60E-4774-B5F1-9AC21553E08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2551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A280C-B1DC-41D6-B28C-B7874D55A72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732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1C461-8A8F-43CA-9F97-04443A6FE1E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540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BAD93-30C8-4C2C-87A2-5DF60730789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904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1290F-8AC0-40A6-9158-142D9B6C7C4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715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A2552-F2E5-46CA-8D94-70786FDA282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710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24917-F38E-42C1-8F2E-3BEAB3F901F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4379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B8389-2E2F-402E-A603-90E77A82BBA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019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8A0EA-7A32-4E08-950B-2A82C1694E0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pic>
        <p:nvPicPr>
          <p:cNvPr id="5" name="Picture 5" descr="MONTBLANC fondo ner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60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D8595BD5-A2B1-4BB1-B9D1-025D0D03F9A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98579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D1F36-0CE2-4641-BD16-6BCE05E8E5E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pic>
        <p:nvPicPr>
          <p:cNvPr id="8" name="Picture 5" descr="MONTBLANC fondo ner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072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B7821-7FDC-480B-9A57-AC5DAA3C85E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pic>
        <p:nvPicPr>
          <p:cNvPr id="8" name="Picture 5" descr="MONTBLANC fondo ner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594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44EA8-02A9-4671-B283-EECCC6B18DE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pic>
        <p:nvPicPr>
          <p:cNvPr id="7" name="Picture 5" descr="MONTBLANC fondo ner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693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6F030-DA9B-4969-BB0C-00E63339299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pic>
        <p:nvPicPr>
          <p:cNvPr id="7" name="Picture 5" descr="MONTBLANC fondo ner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944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>
          <a:xfrm>
            <a:off x="119064" y="115888"/>
            <a:ext cx="8905875" cy="662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Immagine 11" descr="JC Eyewear_New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89700"/>
            <a:ext cx="5508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C Eyewear copi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9" y="6489700"/>
            <a:ext cx="615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t0.gstatic.com/images?q=tbn:ANd9GcQJdZ3kAJ7nWS2ztyFwbbbjGxU0bESY5zgBrPlHK__xDR7J_2IxfsB4Aapr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" y="6489700"/>
            <a:ext cx="6016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 userDrawn="1"/>
        </p:nvSpPr>
        <p:spPr>
          <a:xfrm>
            <a:off x="119064" y="115889"/>
            <a:ext cx="8905875" cy="541337"/>
          </a:xfrm>
          <a:prstGeom prst="rect">
            <a:avLst/>
          </a:prstGeom>
          <a:solidFill>
            <a:srgbClr val="3E2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88158" y="134083"/>
            <a:ext cx="8435280" cy="50891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661400" y="6429377"/>
            <a:ext cx="3937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DA9C687B-5828-4C4D-9390-43096F317EC7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9" name="Picture 5" descr="MONTBLANC fondo ner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684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>
          <a:xfrm>
            <a:off x="119064" y="115888"/>
            <a:ext cx="8905875" cy="662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Immagine 11" descr="JC Eyewear_New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89700"/>
            <a:ext cx="5508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C Eyewear copi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9" y="6489700"/>
            <a:ext cx="615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t0.gstatic.com/images?q=tbn:ANd9GcQJdZ3kAJ7nWS2ztyFwbbbjGxU0bESY5zgBrPlHK__xDR7J_2IxfsB4Aapr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" y="6489700"/>
            <a:ext cx="6016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 userDrawn="1"/>
        </p:nvSpPr>
        <p:spPr>
          <a:xfrm>
            <a:off x="119064" y="115889"/>
            <a:ext cx="8905875" cy="541337"/>
          </a:xfrm>
          <a:prstGeom prst="rect">
            <a:avLst/>
          </a:prstGeom>
          <a:solidFill>
            <a:srgbClr val="3E2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88158" y="134083"/>
            <a:ext cx="8435280" cy="50891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661400" y="6429377"/>
            <a:ext cx="3937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80FB1EE4-2C0F-46C5-97B2-CFC5B7EEBA73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9" name="Picture 5" descr="MONTBLANC fondo ner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905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>
          <a:xfrm>
            <a:off x="119064" y="115888"/>
            <a:ext cx="8905875" cy="662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Picture 5" descr="RC Eyewear copi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6" y="6489700"/>
            <a:ext cx="615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t0.gstatic.com/images?q=tbn:ANd9GcQJdZ3kAJ7nWS2ztyFwbbbjGxU0bESY5zgBrPlHK__xDR7J_2IxfsB4Aap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" y="6489700"/>
            <a:ext cx="6016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 userDrawn="1"/>
        </p:nvSpPr>
        <p:spPr>
          <a:xfrm>
            <a:off x="119064" y="115889"/>
            <a:ext cx="8905875" cy="541337"/>
          </a:xfrm>
          <a:prstGeom prst="rect">
            <a:avLst/>
          </a:prstGeom>
          <a:solidFill>
            <a:srgbClr val="3E2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88158" y="134083"/>
            <a:ext cx="8435280" cy="508918"/>
          </a:xfrm>
          <a:prstGeom prst="rect">
            <a:avLst/>
          </a:prstGeom>
        </p:spPr>
        <p:txBody>
          <a:bodyPr lIns="91429" tIns="45715" rIns="91429" bIns="45715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661400" y="6429377"/>
            <a:ext cx="3937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6967D3CA-CE1C-4598-8C96-3F56337074F8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8" name="Picture 5" descr="MONTBLANC fondo ner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3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>
          <a:xfrm>
            <a:off x="119064" y="115888"/>
            <a:ext cx="8905875" cy="662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Picture 5" descr="RC Eyewear copi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6" y="6489700"/>
            <a:ext cx="615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t0.gstatic.com/images?q=tbn:ANd9GcQJdZ3kAJ7nWS2ztyFwbbbjGxU0bESY5zgBrPlHK__xDR7J_2IxfsB4Aap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" y="6489700"/>
            <a:ext cx="6016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 userDrawn="1"/>
        </p:nvSpPr>
        <p:spPr>
          <a:xfrm>
            <a:off x="119064" y="115889"/>
            <a:ext cx="8905875" cy="541337"/>
          </a:xfrm>
          <a:prstGeom prst="rect">
            <a:avLst/>
          </a:prstGeom>
          <a:solidFill>
            <a:srgbClr val="3E2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88158" y="134083"/>
            <a:ext cx="8435280" cy="508918"/>
          </a:xfrm>
          <a:prstGeom prst="rect">
            <a:avLst/>
          </a:prstGeom>
        </p:spPr>
        <p:txBody>
          <a:bodyPr lIns="91429" tIns="45715" rIns="91429" bIns="45715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661400" y="6429377"/>
            <a:ext cx="3937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955EBB58-FD9C-43FF-ACAC-0938F15ACE68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8" name="Picture 5" descr="MONTBLANC fondo ner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779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>
          <a:xfrm>
            <a:off x="119064" y="115888"/>
            <a:ext cx="8905875" cy="662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Picture 5" descr="RC Eyewear copi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6" y="6489700"/>
            <a:ext cx="615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t0.gstatic.com/images?q=tbn:ANd9GcQJdZ3kAJ7nWS2ztyFwbbbjGxU0bESY5zgBrPlHK__xDR7J_2IxfsB4Aap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" y="6489700"/>
            <a:ext cx="6016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 userDrawn="1"/>
        </p:nvSpPr>
        <p:spPr>
          <a:xfrm>
            <a:off x="119064" y="115889"/>
            <a:ext cx="8905875" cy="541337"/>
          </a:xfrm>
          <a:prstGeom prst="rect">
            <a:avLst/>
          </a:prstGeom>
          <a:solidFill>
            <a:srgbClr val="3E2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88158" y="134083"/>
            <a:ext cx="8435280" cy="508918"/>
          </a:xfrm>
          <a:prstGeom prst="rect">
            <a:avLst/>
          </a:prstGeom>
        </p:spPr>
        <p:txBody>
          <a:bodyPr lIns="91429" tIns="45715" rIns="91429" bIns="45715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661400" y="6429377"/>
            <a:ext cx="3937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DEC79A09-D762-4A68-9742-AB3D7302BE06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8" name="Picture 5" descr="MONTBLANC fondo ner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073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>
          <a:xfrm>
            <a:off x="119064" y="115888"/>
            <a:ext cx="8905875" cy="662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Picture 5" descr="RC Eyewear copi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6" y="6489700"/>
            <a:ext cx="615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t0.gstatic.com/images?q=tbn:ANd9GcQJdZ3kAJ7nWS2ztyFwbbbjGxU0bESY5zgBrPlHK__xDR7J_2IxfsB4Aap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" y="6489700"/>
            <a:ext cx="6016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 userDrawn="1"/>
        </p:nvSpPr>
        <p:spPr>
          <a:xfrm>
            <a:off x="119064" y="115889"/>
            <a:ext cx="8905875" cy="541337"/>
          </a:xfrm>
          <a:prstGeom prst="rect">
            <a:avLst/>
          </a:prstGeom>
          <a:solidFill>
            <a:srgbClr val="3E2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88158" y="134083"/>
            <a:ext cx="8435280" cy="508918"/>
          </a:xfrm>
          <a:prstGeom prst="rect">
            <a:avLst/>
          </a:prstGeom>
        </p:spPr>
        <p:txBody>
          <a:bodyPr lIns="91429" tIns="45715" rIns="91429" bIns="45715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661400" y="6429377"/>
            <a:ext cx="3937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D790D01C-A1A4-4BE7-A804-E2F1F9529FBB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8" name="Picture 5" descr="MONTBLANC fondo ner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78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551693A-5CC0-4FCF-A7E8-3E93E76698A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511765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>
          <a:xfrm>
            <a:off x="119064" y="115888"/>
            <a:ext cx="8905875" cy="662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Picture 5" descr="RC Eyewear copi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6" y="6489700"/>
            <a:ext cx="615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t0.gstatic.com/images?q=tbn:ANd9GcQJdZ3kAJ7nWS2ztyFwbbbjGxU0bESY5zgBrPlHK__xDR7J_2IxfsB4Aap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" y="6489700"/>
            <a:ext cx="6016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 userDrawn="1"/>
        </p:nvSpPr>
        <p:spPr>
          <a:xfrm>
            <a:off x="119064" y="115889"/>
            <a:ext cx="8905875" cy="541337"/>
          </a:xfrm>
          <a:prstGeom prst="rect">
            <a:avLst/>
          </a:prstGeom>
          <a:solidFill>
            <a:srgbClr val="3E2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88158" y="134083"/>
            <a:ext cx="8435280" cy="508918"/>
          </a:xfrm>
          <a:prstGeom prst="rect">
            <a:avLst/>
          </a:prstGeom>
        </p:spPr>
        <p:txBody>
          <a:bodyPr lIns="91429" tIns="45715" rIns="91429" bIns="45715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661400" y="6429377"/>
            <a:ext cx="3937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ACDDCBF2-56D1-44F2-BE41-4851C69E8BB5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8" name="Picture 5" descr="MONTBLANC fondo ner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01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>
          <a:xfrm>
            <a:off x="119064" y="115888"/>
            <a:ext cx="8905875" cy="662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Immagine 11" descr="JC Eyewear_New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89700"/>
            <a:ext cx="5508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C Eyewear copi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9" y="6489700"/>
            <a:ext cx="615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t0.gstatic.com/images?q=tbn:ANd9GcQJdZ3kAJ7nWS2ztyFwbbbjGxU0bESY5zgBrPlHK__xDR7J_2IxfsB4Aapr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" y="6489700"/>
            <a:ext cx="6016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 userDrawn="1"/>
        </p:nvSpPr>
        <p:spPr>
          <a:xfrm>
            <a:off x="119064" y="115889"/>
            <a:ext cx="8905875" cy="541337"/>
          </a:xfrm>
          <a:prstGeom prst="rect">
            <a:avLst/>
          </a:prstGeom>
          <a:solidFill>
            <a:srgbClr val="3E2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88158" y="134083"/>
            <a:ext cx="8435280" cy="50891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661400" y="6429377"/>
            <a:ext cx="3937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092731DE-E817-405D-8421-55D870CEADC9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9" name="Picture 5" descr="MONTBLANC fondo ner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251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>
          <a:xfrm>
            <a:off x="119064" y="115888"/>
            <a:ext cx="8905875" cy="662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Immagine 11" descr="JC Eyewear_New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89700"/>
            <a:ext cx="5508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C Eyewear copi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9" y="6489700"/>
            <a:ext cx="615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t0.gstatic.com/images?q=tbn:ANd9GcQJdZ3kAJ7nWS2ztyFwbbbjGxU0bESY5zgBrPlHK__xDR7J_2IxfsB4Aapr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" y="6489700"/>
            <a:ext cx="6016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 userDrawn="1"/>
        </p:nvSpPr>
        <p:spPr>
          <a:xfrm>
            <a:off x="119064" y="115889"/>
            <a:ext cx="8905875" cy="541337"/>
          </a:xfrm>
          <a:prstGeom prst="rect">
            <a:avLst/>
          </a:prstGeom>
          <a:solidFill>
            <a:srgbClr val="3E2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88158" y="134083"/>
            <a:ext cx="8435280" cy="50891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661400" y="6429377"/>
            <a:ext cx="3937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4FFDE9F4-A2D3-4618-9431-A62E80EC52F9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9" name="Picture 5" descr="MONTBLANC fondo ner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047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>
          <a:xfrm>
            <a:off x="119064" y="115888"/>
            <a:ext cx="8905875" cy="662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Immagine 11" descr="JC Eyewear_New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89700"/>
            <a:ext cx="5508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C Eyewear copi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9" y="6489700"/>
            <a:ext cx="615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t0.gstatic.com/images?q=tbn:ANd9GcQJdZ3kAJ7nWS2ztyFwbbbjGxU0bESY5zgBrPlHK__xDR7J_2IxfsB4Aapr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" y="6489700"/>
            <a:ext cx="6016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 userDrawn="1"/>
        </p:nvSpPr>
        <p:spPr>
          <a:xfrm>
            <a:off x="119064" y="115889"/>
            <a:ext cx="8905875" cy="541337"/>
          </a:xfrm>
          <a:prstGeom prst="rect">
            <a:avLst/>
          </a:prstGeom>
          <a:solidFill>
            <a:srgbClr val="3E2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88158" y="134083"/>
            <a:ext cx="8435280" cy="50891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661400" y="6429377"/>
            <a:ext cx="3937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8623B2C9-C41A-430C-8BB0-F51C9841109D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9" name="Picture 5" descr="MONTBLANC fondo ner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690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>
          <a:xfrm>
            <a:off x="119064" y="115888"/>
            <a:ext cx="8905875" cy="662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4" name="Picture 5" descr="RC Eyewear copi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6" y="6489700"/>
            <a:ext cx="615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t0.gstatic.com/images?q=tbn:ANd9GcQJdZ3kAJ7nWS2ztyFwbbbjGxU0bESY5zgBrPlHK__xDR7J_2IxfsB4Aap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" y="6489700"/>
            <a:ext cx="6016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 userDrawn="1"/>
        </p:nvSpPr>
        <p:spPr>
          <a:xfrm>
            <a:off x="119064" y="115889"/>
            <a:ext cx="8905875" cy="541337"/>
          </a:xfrm>
          <a:prstGeom prst="rect">
            <a:avLst/>
          </a:prstGeom>
          <a:solidFill>
            <a:srgbClr val="3E2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88158" y="134083"/>
            <a:ext cx="8435280" cy="508918"/>
          </a:xfrm>
          <a:prstGeom prst="rect">
            <a:avLst/>
          </a:prstGeom>
        </p:spPr>
        <p:txBody>
          <a:bodyPr lIns="91429" tIns="45715" rIns="91429" bIns="45715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661400" y="6429377"/>
            <a:ext cx="393700" cy="365125"/>
          </a:xfrm>
        </p:spPr>
        <p:txBody>
          <a:bodyPr/>
          <a:lstStyle>
            <a:lvl1pPr>
              <a:defRPr sz="1000">
                <a:solidFill>
                  <a:prstClr val="black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D0212B7F-6A9A-45D6-BB0E-B87481EA2971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  <p:pic>
        <p:nvPicPr>
          <p:cNvPr id="8" name="Picture 5" descr="MONTBLANC fondo ner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16"/>
          <a:stretch>
            <a:fillRect/>
          </a:stretch>
        </p:blipFill>
        <p:spPr bwMode="auto">
          <a:xfrm>
            <a:off x="179512" y="14406"/>
            <a:ext cx="395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453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C70D3B7-8D03-4BBA-8CAB-3DD40BBBE7E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225342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35E404AB-6148-4D4E-AAE4-0D206E15821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673300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B910521C-35B6-4283-A50A-2C3F6A51B73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00876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42C9A843-F407-4076-9396-AAD131DDA14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123885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B59CCBC1-D4E2-406A-AF3D-5F48B0D4A68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79192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F05E39E-C480-4BFC-9B6B-F7263310DC6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4821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42383B-AC12-4FE0-B345-4B188E4670F6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296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0" descr="barra sotto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3838"/>
            <a:ext cx="91440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D070FC-5B21-4C67-BB25-C0AEADAE854C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/>
          </a:p>
        </p:txBody>
      </p:sp>
      <p:sp>
        <p:nvSpPr>
          <p:cNvPr id="2056" name="Text Box 23"/>
          <p:cNvSpPr txBox="1">
            <a:spLocks noChangeArrowheads="1"/>
          </p:cNvSpPr>
          <p:nvPr/>
        </p:nvSpPr>
        <p:spPr bwMode="auto">
          <a:xfrm>
            <a:off x="6019800" y="6629400"/>
            <a:ext cx="3124200" cy="2286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900" b="1" smtClean="0">
                <a:solidFill>
                  <a:srgbClr val="B2B2B2"/>
                </a:solidFill>
                <a:latin typeface="Calibri" pitchFamily="34" charset="0"/>
              </a:rPr>
              <a:t>Marcolin ML Meeting, 28</a:t>
            </a:r>
            <a:r>
              <a:rPr lang="en-GB" sz="900" b="1" baseline="30000" smtClean="0">
                <a:solidFill>
                  <a:srgbClr val="B2B2B2"/>
                </a:solidFill>
                <a:latin typeface="Calibri" pitchFamily="34" charset="0"/>
              </a:rPr>
              <a:t>th</a:t>
            </a:r>
            <a:r>
              <a:rPr lang="en-GB" sz="900" b="1" smtClean="0">
                <a:solidFill>
                  <a:srgbClr val="B2B2B2"/>
                </a:solidFill>
                <a:latin typeface="Calibri" pitchFamily="34" charset="0"/>
              </a:rPr>
              <a:t> July  2010 - Longarone</a:t>
            </a:r>
          </a:p>
        </p:txBody>
      </p:sp>
      <p:pic>
        <p:nvPicPr>
          <p:cNvPr id="2057" name="Picture 39" descr="barra sopra"/>
          <p:cNvPicPr>
            <a:picLocks noChangeAspect="1" noChangeArrowheads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1"/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4" y="6669088"/>
            <a:ext cx="2484437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58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emf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6.png"/><Relationship Id="rId18" Type="http://schemas.openxmlformats.org/officeDocument/2006/relationships/image" Target="../media/image44.png"/><Relationship Id="rId3" Type="http://schemas.openxmlformats.org/officeDocument/2006/relationships/image" Target="../media/image51.png"/><Relationship Id="rId7" Type="http://schemas.openxmlformats.org/officeDocument/2006/relationships/image" Target="../media/image60.jpeg"/><Relationship Id="rId12" Type="http://schemas.openxmlformats.org/officeDocument/2006/relationships/image" Target="../media/image54.png"/><Relationship Id="rId17" Type="http://schemas.openxmlformats.org/officeDocument/2006/relationships/image" Target="../media/image55.png"/><Relationship Id="rId2" Type="http://schemas.openxmlformats.org/officeDocument/2006/relationships/image" Target="../media/image4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5" Type="http://schemas.openxmlformats.org/officeDocument/2006/relationships/image" Target="../media/image41.emf"/><Relationship Id="rId10" Type="http://schemas.openxmlformats.org/officeDocument/2006/relationships/image" Target="../media/image53.png"/><Relationship Id="rId19" Type="http://schemas.openxmlformats.org/officeDocument/2006/relationships/image" Target="../media/image45.png"/><Relationship Id="rId4" Type="http://schemas.openxmlformats.org/officeDocument/2006/relationships/image" Target="../media/image57.png"/><Relationship Id="rId9" Type="http://schemas.openxmlformats.org/officeDocument/2006/relationships/image" Target="../media/image52.png"/><Relationship Id="rId1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emf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8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4.jpeg"/><Relationship Id="rId11" Type="http://schemas.openxmlformats.org/officeDocument/2006/relationships/image" Target="../media/image108.jpeg"/><Relationship Id="rId5" Type="http://schemas.openxmlformats.org/officeDocument/2006/relationships/image" Target="../media/image103.jpeg"/><Relationship Id="rId10" Type="http://schemas.openxmlformats.org/officeDocument/2006/relationships/hyperlink" Target="http://www.gettyimages.it/detail/foto/elegant-woman-immagine-royalty-free/161000867" TargetMode="External"/><Relationship Id="rId4" Type="http://schemas.openxmlformats.org/officeDocument/2006/relationships/image" Target="../media/image102.jpeg"/><Relationship Id="rId9" Type="http://schemas.openxmlformats.org/officeDocument/2006/relationships/image" Target="../media/image10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6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5.jpeg"/><Relationship Id="rId5" Type="http://schemas.openxmlformats.org/officeDocument/2006/relationships/image" Target="../media/image99.jpeg"/><Relationship Id="rId4" Type="http://schemas.openxmlformats.org/officeDocument/2006/relationships/image" Target="../media/image1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wmf"/><Relationship Id="rId10" Type="http://schemas.openxmlformats.org/officeDocument/2006/relationships/image" Target="../media/image35.wm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 descr="MONTBLANC Eyewear per fondo nero [Convertito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55" y="1973924"/>
            <a:ext cx="332400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/>
          </p:cNvSpPr>
          <p:nvPr/>
        </p:nvSpPr>
        <p:spPr bwMode="auto">
          <a:xfrm>
            <a:off x="1907704" y="5093519"/>
            <a:ext cx="5832648" cy="9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Zapf Dingbats"/>
              <a:buNone/>
              <a:defRPr/>
            </a:pPr>
            <a:r>
              <a:rPr lang="ru-RU" sz="2800" b="1" kern="0" dirty="0" smtClean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КОЛЛЕКЦИЯ С</a:t>
            </a:r>
            <a:r>
              <a:rPr lang="en-US" sz="2800" b="1" kern="0" dirty="0" smtClean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/</a:t>
            </a:r>
            <a:r>
              <a:rPr lang="ru-RU" sz="2800" b="1" kern="0" dirty="0" smtClean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З ОЧКОВ 2013</a:t>
            </a:r>
            <a:endParaRPr lang="en-US" sz="2800" b="1" kern="0" dirty="0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54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5" name="Rectangle 6"/>
          <p:cNvSpPr txBox="1">
            <a:spLocks noGrp="1" noChangeArrowheads="1"/>
          </p:cNvSpPr>
          <p:nvPr/>
        </p:nvSpPr>
        <p:spPr bwMode="auto">
          <a:xfrm>
            <a:off x="8763000" y="6629400"/>
            <a:ext cx="381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B8954A6-7ECA-4650-9C19-D9D9BFC2F51B}" type="slidenum">
              <a:rPr lang="it-IT" sz="1000">
                <a:solidFill>
                  <a:srgbClr val="122031"/>
                </a:solidFill>
                <a:latin typeface="Calibri" pitchFamily="34" charset="0"/>
                <a:ea typeface="MS PGothic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 sz="1000">
              <a:solidFill>
                <a:srgbClr val="12203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0427" name="Rectangle 4"/>
          <p:cNvSpPr>
            <a:spLocks noChangeArrowheads="1"/>
          </p:cNvSpPr>
          <p:nvPr/>
        </p:nvSpPr>
        <p:spPr bwMode="auto">
          <a:xfrm>
            <a:off x="1742945" y="44450"/>
            <a:ext cx="5351779" cy="40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600" tIns="64800" rIns="129600" bIns="64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КОЛЛЕКЦИЯ С</a:t>
            </a:r>
            <a:r>
              <a:rPr lang="en-US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/</a:t>
            </a:r>
            <a:r>
              <a:rPr lang="ru-RU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З ОЧКОВ 2013 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/ </a:t>
            </a:r>
            <a:r>
              <a:rPr lang="ru-RU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ОБЗОР КОЛЛЕКЦИИ</a:t>
            </a:r>
            <a:endParaRPr lang="en-US" b="1" dirty="0">
              <a:solidFill>
                <a:srgbClr val="F8F8F8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31" name="Tabel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768708"/>
              </p:ext>
            </p:extLst>
          </p:nvPr>
        </p:nvGraphicFramePr>
        <p:xfrm>
          <a:off x="323850" y="2781300"/>
          <a:ext cx="8353424" cy="3200401"/>
        </p:xfrm>
        <a:graphic>
          <a:graphicData uri="http://schemas.openxmlformats.org/drawingml/2006/table">
            <a:tbl>
              <a:tblPr firstRow="1" bandRow="1"/>
              <a:tblGrid>
                <a:gridCol w="2088356"/>
                <a:gridCol w="2088356"/>
                <a:gridCol w="2088356"/>
                <a:gridCol w="2088356"/>
              </a:tblGrid>
              <a:tr h="7357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МАТЕРИАЛ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/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ПОЛ</a:t>
                      </a:r>
                      <a:endParaRPr lang="it-IT" sz="18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ЖЕНЩИНА</a:t>
                      </a:r>
                      <a:endParaRPr lang="it-IT" sz="18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МУЖЧИНА</a:t>
                      </a:r>
                      <a:endParaRPr lang="it-IT" sz="18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ВСЕГО</a:t>
                      </a:r>
                      <a:endParaRPr lang="it-IT" sz="18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</a:tr>
              <a:tr h="821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Calibri" pitchFamily="34" charset="0"/>
                        </a:rPr>
                        <a:t>ПЛАСТИК</a:t>
                      </a:r>
                      <a:endParaRPr lang="it-IT" sz="1800" b="1" dirty="0"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800" b="0" dirty="0" smtClean="0">
                          <a:latin typeface="Calibri" pitchFamily="34" charset="0"/>
                        </a:rPr>
                        <a:t>4</a:t>
                      </a:r>
                      <a:endParaRPr lang="it-IT" sz="1800" b="0" dirty="0"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800" b="0" dirty="0" smtClean="0">
                          <a:latin typeface="Calibri" pitchFamily="34" charset="0"/>
                        </a:rPr>
                        <a:t>4</a:t>
                      </a:r>
                      <a:endParaRPr lang="it-IT" sz="1800" b="0" dirty="0"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800" b="0" dirty="0" smtClean="0">
                          <a:latin typeface="Calibri" pitchFamily="34" charset="0"/>
                        </a:rPr>
                        <a:t>8 (44%)</a:t>
                      </a:r>
                      <a:endParaRPr lang="it-IT" sz="1800" b="0" dirty="0"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</a:tr>
              <a:tr h="821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Calibri" pitchFamily="34" charset="0"/>
                        </a:rPr>
                        <a:t>МЕТАЛЛ</a:t>
                      </a:r>
                      <a:endParaRPr lang="it-IT" sz="1800" b="1" dirty="0"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800" b="0" dirty="0" smtClean="0">
                          <a:latin typeface="Calibri" pitchFamily="34" charset="0"/>
                        </a:rPr>
                        <a:t>2</a:t>
                      </a:r>
                      <a:endParaRPr lang="it-IT" sz="1800" b="0" dirty="0"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800" b="0" dirty="0" smtClean="0">
                          <a:latin typeface="Calibri" pitchFamily="34" charset="0"/>
                        </a:rPr>
                        <a:t>8</a:t>
                      </a:r>
                      <a:endParaRPr lang="it-IT" sz="1800" b="0" dirty="0"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800" b="0" dirty="0" smtClean="0">
                          <a:latin typeface="Calibri" pitchFamily="34" charset="0"/>
                        </a:rPr>
                        <a:t>10 (56%)</a:t>
                      </a:r>
                      <a:endParaRPr lang="it-IT" sz="1800" b="0" dirty="0"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</a:tr>
              <a:tr h="821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Calibri" pitchFamily="34" charset="0"/>
                        </a:rPr>
                        <a:t>ВСЕГО</a:t>
                      </a:r>
                      <a:endParaRPr lang="it-IT" sz="1800" b="1" dirty="0"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800" b="0" dirty="0" smtClean="0">
                          <a:latin typeface="Calibri" pitchFamily="34" charset="0"/>
                        </a:rPr>
                        <a:t>6 (33%)</a:t>
                      </a:r>
                      <a:endParaRPr lang="it-IT" sz="1800" b="0" dirty="0"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800" b="0" dirty="0" smtClean="0">
                          <a:latin typeface="Calibri" pitchFamily="34" charset="0"/>
                        </a:rPr>
                        <a:t>12 (67%)</a:t>
                      </a:r>
                      <a:endParaRPr lang="it-IT" sz="1800" b="0" dirty="0"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800" b="0" dirty="0" smtClean="0">
                          <a:latin typeface="Calibri" pitchFamily="34" charset="0"/>
                        </a:rPr>
                        <a:t>18 (100%)</a:t>
                      </a:r>
                      <a:endParaRPr lang="it-IT" sz="1800" b="0" dirty="0">
                        <a:latin typeface="Calibri" pitchFamily="34" charset="0"/>
                      </a:endParaRPr>
                    </a:p>
                  </a:txBody>
                  <a:tcPr marL="72005" marR="72005" marT="71993" marB="7199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4" name="Rettangolo 33"/>
          <p:cNvSpPr/>
          <p:nvPr/>
        </p:nvSpPr>
        <p:spPr>
          <a:xfrm>
            <a:off x="184150" y="2686050"/>
            <a:ext cx="8636000" cy="3375025"/>
          </a:xfrm>
          <a:prstGeom prst="rect">
            <a:avLst/>
          </a:prstGeom>
          <a:noFill/>
          <a:ln w="3175" cap="flat" cmpd="sng" algn="ctr">
            <a:solidFill>
              <a:srgbClr val="FFFFFF">
                <a:lumMod val="6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 w="3175"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2717652" y="1762125"/>
            <a:ext cx="900112" cy="2159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it-IT" sz="1400" kern="0" dirty="0" smtClean="0">
                <a:solidFill>
                  <a:sysClr val="windowText" lastClr="000000"/>
                </a:solidFill>
                <a:latin typeface="Calibri" pitchFamily="34" charset="0"/>
              </a:rPr>
              <a:t>18</a:t>
            </a:r>
            <a:endParaRPr lang="it-IT" sz="14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3681264" y="1762125"/>
            <a:ext cx="900113" cy="2159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it-IT" sz="1400" kern="0" dirty="0" smtClean="0">
                <a:solidFill>
                  <a:sysClr val="windowText" lastClr="000000"/>
                </a:solidFill>
                <a:latin typeface="Calibri" pitchFamily="34" charset="0"/>
              </a:rPr>
              <a:t>-10%</a:t>
            </a:r>
            <a:endParaRPr lang="it-IT" sz="14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4865539" y="1762125"/>
            <a:ext cx="900113" cy="2159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it-IT" sz="1400" kern="0" dirty="0">
                <a:solidFill>
                  <a:sysClr val="windowText" lastClr="000000"/>
                </a:solidFill>
                <a:latin typeface="Calibri" pitchFamily="34" charset="0"/>
              </a:rPr>
              <a:t>5</a:t>
            </a:r>
            <a:r>
              <a:rPr lang="it-IT" sz="1400" kern="0" dirty="0" smtClean="0">
                <a:solidFill>
                  <a:sysClr val="windowText" lastClr="000000"/>
                </a:solidFill>
                <a:latin typeface="Calibri" pitchFamily="34" charset="0"/>
              </a:rPr>
              <a:t>6</a:t>
            </a:r>
            <a:endParaRPr lang="it-IT" sz="14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2717652" y="1474788"/>
            <a:ext cx="900112" cy="21590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36000" anchor="ctr"/>
          <a:lstStyle/>
          <a:p>
            <a:pPr algn="ctr">
              <a:defRPr/>
            </a:pPr>
            <a:r>
              <a:rPr lang="ru-RU" sz="1000" b="1" kern="0" dirty="0" smtClean="0">
                <a:solidFill>
                  <a:sysClr val="window" lastClr="FFFFFF"/>
                </a:solidFill>
                <a:latin typeface="Calibri" pitchFamily="34" charset="0"/>
              </a:rPr>
              <a:t>КОЛ-ВО</a:t>
            </a:r>
            <a:endParaRPr lang="it-IT" sz="1000" b="1" kern="0" dirty="0">
              <a:solidFill>
                <a:sysClr val="window" lastClr="FFFFFF"/>
              </a:solidFill>
              <a:latin typeface="Calibri" pitchFamily="34" charset="0"/>
            </a:endParaRPr>
          </a:p>
        </p:txBody>
      </p:sp>
      <p:sp>
        <p:nvSpPr>
          <p:cNvPr id="51" name="Rettangolo 50"/>
          <p:cNvSpPr/>
          <p:nvPr/>
        </p:nvSpPr>
        <p:spPr>
          <a:xfrm>
            <a:off x="3681264" y="1474788"/>
            <a:ext cx="900113" cy="21590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36000" anchor="ctr"/>
          <a:lstStyle/>
          <a:p>
            <a:pPr algn="ctr">
              <a:defRPr/>
            </a:pPr>
            <a:r>
              <a:rPr lang="el-GR" sz="800" b="1" kern="0" dirty="0">
                <a:solidFill>
                  <a:sysClr val="window" lastClr="FFFFFF"/>
                </a:solidFill>
                <a:latin typeface="Calibri" pitchFamily="34" charset="0"/>
              </a:rPr>
              <a:t>Δ</a:t>
            </a:r>
            <a:r>
              <a:rPr lang="it-IT" sz="800" b="1" kern="0" dirty="0">
                <a:solidFill>
                  <a:sysClr val="window" lastClr="FFFFFF"/>
                </a:solidFill>
                <a:latin typeface="Calibri" pitchFamily="34" charset="0"/>
              </a:rPr>
              <a:t> % vs </a:t>
            </a:r>
            <a:r>
              <a:rPr lang="it-IT" sz="800" b="1" kern="0" dirty="0" smtClean="0">
                <a:solidFill>
                  <a:sysClr val="window" lastClr="FFFFFF"/>
                </a:solidFill>
                <a:latin typeface="Calibri" pitchFamily="34" charset="0"/>
              </a:rPr>
              <a:t>Main2012</a:t>
            </a:r>
            <a:endParaRPr lang="it-IT" sz="800" b="1" kern="0" dirty="0">
              <a:solidFill>
                <a:sysClr val="window" lastClr="FFFFFF"/>
              </a:solidFill>
              <a:latin typeface="Calibri" pitchFamily="34" charset="0"/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4865539" y="1474788"/>
            <a:ext cx="900113" cy="21590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36000" anchor="ctr"/>
          <a:lstStyle/>
          <a:p>
            <a:pPr algn="ctr">
              <a:defRPr/>
            </a:pPr>
            <a:r>
              <a:rPr lang="ru-RU" sz="1000" b="1" kern="0" dirty="0" smtClean="0">
                <a:solidFill>
                  <a:sysClr val="window" lastClr="FFFFFF"/>
                </a:solidFill>
                <a:latin typeface="Calibri" pitchFamily="34" charset="0"/>
              </a:rPr>
              <a:t>КОЛ-ВО</a:t>
            </a:r>
            <a:endParaRPr lang="it-IT" sz="1000" b="1" kern="0" dirty="0">
              <a:solidFill>
                <a:sysClr val="window" lastClr="FFFFFF"/>
              </a:solidFill>
              <a:latin typeface="Calibri" pitchFamily="34" charset="0"/>
            </a:endParaRPr>
          </a:p>
        </p:txBody>
      </p:sp>
      <p:sp>
        <p:nvSpPr>
          <p:cNvPr id="53" name="Rettangolo 52"/>
          <p:cNvSpPr/>
          <p:nvPr/>
        </p:nvSpPr>
        <p:spPr>
          <a:xfrm>
            <a:off x="5876777" y="1762125"/>
            <a:ext cx="900112" cy="2159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it-IT" sz="1400" kern="0" dirty="0" smtClean="0">
                <a:solidFill>
                  <a:sysClr val="windowText" lastClr="000000"/>
                </a:solidFill>
                <a:latin typeface="Calibri" pitchFamily="34" charset="0"/>
              </a:rPr>
              <a:t>-5%</a:t>
            </a:r>
            <a:endParaRPr lang="it-IT" sz="14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56" name="Rettangolo 55"/>
          <p:cNvSpPr/>
          <p:nvPr/>
        </p:nvSpPr>
        <p:spPr>
          <a:xfrm>
            <a:off x="179388" y="1349375"/>
            <a:ext cx="8640762" cy="855663"/>
          </a:xfrm>
          <a:prstGeom prst="rect">
            <a:avLst/>
          </a:prstGeom>
          <a:noFill/>
          <a:ln w="3175" cap="flat" cmpd="sng" algn="ctr">
            <a:solidFill>
              <a:srgbClr val="FFFFFF">
                <a:lumMod val="6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 w="3175"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57" name="Triangolo isoscele 56"/>
          <p:cNvSpPr/>
          <p:nvPr/>
        </p:nvSpPr>
        <p:spPr>
          <a:xfrm rot="10800000">
            <a:off x="1974850" y="2349500"/>
            <a:ext cx="5045075" cy="184150"/>
          </a:xfrm>
          <a:prstGeom prst="triangle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36000" anchor="ctr"/>
          <a:lstStyle/>
          <a:p>
            <a:pPr algn="ctr">
              <a:defRPr/>
            </a:pPr>
            <a:endParaRPr lang="it-IT" sz="1000" b="1" kern="0" dirty="0">
              <a:solidFill>
                <a:sysClr val="window" lastClr="FFFFFF"/>
              </a:solidFill>
              <a:latin typeface="Calibri" pitchFamily="34" charset="0"/>
            </a:endParaRPr>
          </a:p>
        </p:txBody>
      </p:sp>
      <p:sp>
        <p:nvSpPr>
          <p:cNvPr id="58" name="Rettangolo arrotondato 57"/>
          <p:cNvSpPr/>
          <p:nvPr/>
        </p:nvSpPr>
        <p:spPr>
          <a:xfrm>
            <a:off x="1547664" y="1485900"/>
            <a:ext cx="1076325" cy="492125"/>
          </a:xfrm>
          <a:prstGeom prst="roundRect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ВСЕГО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59" name="Rettangolo arrotondato 58"/>
          <p:cNvSpPr/>
          <p:nvPr/>
        </p:nvSpPr>
        <p:spPr>
          <a:xfrm>
            <a:off x="2673202" y="1196975"/>
            <a:ext cx="1908175" cy="223838"/>
          </a:xfrm>
          <a:prstGeom prst="roundRect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МОДЕЛЬ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0" name="Rettangolo arrotondato 59"/>
          <p:cNvSpPr/>
          <p:nvPr/>
        </p:nvSpPr>
        <p:spPr>
          <a:xfrm>
            <a:off x="4868714" y="1196975"/>
            <a:ext cx="1908175" cy="223838"/>
          </a:xfrm>
          <a:prstGeom prst="roundRect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ЦВЕТА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5877272" y="1484784"/>
            <a:ext cx="900113" cy="21590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36000" anchor="ctr"/>
          <a:lstStyle/>
          <a:p>
            <a:pPr algn="ctr">
              <a:defRPr/>
            </a:pPr>
            <a:r>
              <a:rPr lang="el-GR" sz="800" b="1" kern="0" dirty="0">
                <a:solidFill>
                  <a:sysClr val="window" lastClr="FFFFFF"/>
                </a:solidFill>
                <a:latin typeface="Calibri" pitchFamily="34" charset="0"/>
              </a:rPr>
              <a:t>Δ</a:t>
            </a:r>
            <a:r>
              <a:rPr lang="it-IT" sz="800" b="1" kern="0" dirty="0">
                <a:solidFill>
                  <a:sysClr val="window" lastClr="FFFFFF"/>
                </a:solidFill>
                <a:latin typeface="Calibri" pitchFamily="34" charset="0"/>
              </a:rPr>
              <a:t> % vs </a:t>
            </a:r>
            <a:r>
              <a:rPr lang="it-IT" sz="800" b="1" kern="0" dirty="0" smtClean="0">
                <a:solidFill>
                  <a:sysClr val="window" lastClr="FFFFFF"/>
                </a:solidFill>
                <a:latin typeface="Calibri" pitchFamily="34" charset="0"/>
              </a:rPr>
              <a:t>Main2012</a:t>
            </a:r>
            <a:endParaRPr lang="it-IT" sz="800" b="1" kern="0" dirty="0">
              <a:solidFill>
                <a:sysClr val="window" lastClr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11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41" y="2852936"/>
            <a:ext cx="1045580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Rectangle 6"/>
          <p:cNvSpPr txBox="1">
            <a:spLocks noGrp="1" noChangeArrowheads="1"/>
          </p:cNvSpPr>
          <p:nvPr/>
        </p:nvSpPr>
        <p:spPr bwMode="auto">
          <a:xfrm>
            <a:off x="8763000" y="6629400"/>
            <a:ext cx="381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B8954A6-7ECA-4650-9C19-D9D9BFC2F51B}" type="slidenum">
              <a:rPr lang="it-IT" sz="1000">
                <a:solidFill>
                  <a:srgbClr val="122031"/>
                </a:solidFill>
                <a:latin typeface="Calibri" pitchFamily="34" charset="0"/>
                <a:ea typeface="MS PGothic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it-IT" sz="1000">
              <a:solidFill>
                <a:srgbClr val="12203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0427" name="Rectangle 4"/>
          <p:cNvSpPr>
            <a:spLocks noChangeArrowheads="1"/>
          </p:cNvSpPr>
          <p:nvPr/>
        </p:nvSpPr>
        <p:spPr bwMode="auto">
          <a:xfrm>
            <a:off x="565955" y="15871"/>
            <a:ext cx="7251734" cy="40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600" tIns="64800" rIns="129600" bIns="64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КОЛЛЕКЦИЯ </a:t>
            </a:r>
            <a:r>
              <a:rPr lang="en-US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C/</a:t>
            </a:r>
            <a:r>
              <a:rPr lang="ru-RU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З ОЧКОВ 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2013 / </a:t>
            </a:r>
            <a:r>
              <a:rPr lang="ru-RU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КОНЕЧНЫЙ ПОТРЕБИТЕЛЬ. МАТЕРИАЛ.</a:t>
            </a:r>
            <a:endParaRPr lang="en-US" b="1" dirty="0">
              <a:solidFill>
                <a:srgbClr val="F8F8F8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043608" y="1176470"/>
            <a:ext cx="7814644" cy="5160962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5110163" y="744670"/>
            <a:ext cx="3459162" cy="285750"/>
          </a:xfrm>
          <a:prstGeom prst="rect">
            <a:avLst/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МЕТАЛЛ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1" name="Pentagono 20"/>
          <p:cNvSpPr/>
          <p:nvPr/>
        </p:nvSpPr>
        <p:spPr>
          <a:xfrm>
            <a:off x="35496" y="3006857"/>
            <a:ext cx="1346299" cy="1152525"/>
          </a:xfrm>
          <a:prstGeom prst="homePlate">
            <a:avLst>
              <a:gd name="adj" fmla="val 27579"/>
            </a:avLst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MODERN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 smtClean="0">
                <a:solidFill>
                  <a:prstClr val="white"/>
                </a:solidFill>
                <a:latin typeface="Calibri" pitchFamily="34" charset="0"/>
              </a:rPr>
              <a:t>МОДЕРН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2" name="Pentagono 21"/>
          <p:cNvSpPr/>
          <p:nvPr/>
        </p:nvSpPr>
        <p:spPr>
          <a:xfrm>
            <a:off x="35496" y="4707070"/>
            <a:ext cx="1285875" cy="1150937"/>
          </a:xfrm>
          <a:prstGeom prst="homePlate">
            <a:avLst>
              <a:gd name="adj" fmla="val 27579"/>
            </a:avLst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CLASSIC</a:t>
            </a:r>
            <a:r>
              <a:rPr kumimoji="0" lang="it-IT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 – HERITAGE</a:t>
            </a:r>
            <a:endParaRPr kumimoji="0" lang="ru-RU" sz="1400" b="1" i="0" u="none" strike="noStrike" kern="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baseline="0" dirty="0" smtClean="0">
                <a:solidFill>
                  <a:prstClr val="white"/>
                </a:solidFill>
                <a:latin typeface="Calibri" pitchFamily="34" charset="0"/>
              </a:rPr>
              <a:t>КЛАССИКА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cxnSp>
        <p:nvCxnSpPr>
          <p:cNvPr id="23" name="Connettore 1 22"/>
          <p:cNvCxnSpPr/>
          <p:nvPr/>
        </p:nvCxnSpPr>
        <p:spPr>
          <a:xfrm flipV="1">
            <a:off x="1043556" y="2751271"/>
            <a:ext cx="7816282" cy="20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4" name="Pentagono 23"/>
          <p:cNvSpPr/>
          <p:nvPr/>
        </p:nvSpPr>
        <p:spPr>
          <a:xfrm>
            <a:off x="35496" y="1330457"/>
            <a:ext cx="1368648" cy="1150938"/>
          </a:xfrm>
          <a:prstGeom prst="homePlate">
            <a:avLst>
              <a:gd name="adj" fmla="val 27579"/>
            </a:avLst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kern="0" dirty="0" smtClean="0">
                <a:solidFill>
                  <a:prstClr val="white"/>
                </a:solidFill>
                <a:latin typeface="Calibri" pitchFamily="34" charset="0"/>
              </a:rPr>
              <a:t>EXCLUSIVE</a:t>
            </a:r>
            <a:r>
              <a:rPr lang="ru-RU" sz="1400" b="1" kern="0" dirty="0" smtClean="0">
                <a:solidFill>
                  <a:prstClr val="white"/>
                </a:solidFill>
                <a:latin typeface="Calibri" pitchFamily="34" charset="0"/>
              </a:rPr>
              <a:t> ЭКСКЛЮЗИВ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581150" y="744670"/>
            <a:ext cx="3000375" cy="285750"/>
          </a:xfrm>
          <a:prstGeom prst="rect">
            <a:avLst/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ПЛАСТИК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2864643" y="6165999"/>
            <a:ext cx="433388" cy="287337"/>
          </a:xfrm>
          <a:prstGeom prst="rect">
            <a:avLst/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45715" rIns="0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0" noProof="0" dirty="0" smtClean="0">
                <a:solidFill>
                  <a:prstClr val="white"/>
                </a:solidFill>
                <a:latin typeface="Calibri" pitchFamily="34" charset="0"/>
              </a:rPr>
              <a:t>44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%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8569325" y="1772816"/>
            <a:ext cx="468313" cy="288925"/>
          </a:xfrm>
          <a:prstGeom prst="rect">
            <a:avLst/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45715" rIns="0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22,5%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3877678" y="1700808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MB0464S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948488" y="6163679"/>
            <a:ext cx="358775" cy="287338"/>
          </a:xfrm>
          <a:prstGeom prst="rect">
            <a:avLst/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45715" rIns="0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0" dirty="0">
                <a:solidFill>
                  <a:prstClr val="white"/>
                </a:solidFill>
                <a:latin typeface="Calibri" pitchFamily="34" charset="0"/>
              </a:rPr>
              <a:t>5</a:t>
            </a:r>
            <a:r>
              <a:rPr lang="it-IT" sz="1200" kern="0" noProof="0" dirty="0" smtClean="0">
                <a:solidFill>
                  <a:prstClr val="white"/>
                </a:solidFill>
                <a:latin typeface="Calibri" pitchFamily="34" charset="0"/>
              </a:rPr>
              <a:t>6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%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408655" y="6416958"/>
            <a:ext cx="1404939" cy="212442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 smtClean="0">
                <a:solidFill>
                  <a:prstClr val="white"/>
                </a:solidFill>
                <a:latin typeface="Calibri" pitchFamily="34" charset="0"/>
              </a:rPr>
              <a:t>Азиатская Посадка</a:t>
            </a:r>
            <a:endParaRPr kumimoji="0" lang="it-IT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8569325" y="3480802"/>
            <a:ext cx="468314" cy="276150"/>
          </a:xfrm>
          <a:prstGeom prst="rect">
            <a:avLst/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45715" rIns="0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0" noProof="0" dirty="0" smtClean="0">
                <a:solidFill>
                  <a:prstClr val="white"/>
                </a:solidFill>
                <a:latin typeface="Calibri" pitchFamily="34" charset="0"/>
              </a:rPr>
              <a:t>39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%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cxnSp>
        <p:nvCxnSpPr>
          <p:cNvPr id="62" name="Connettore 1 61"/>
          <p:cNvCxnSpPr/>
          <p:nvPr/>
        </p:nvCxnSpPr>
        <p:spPr>
          <a:xfrm>
            <a:off x="1092337" y="4632457"/>
            <a:ext cx="772781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69" name="Connettore 1 68"/>
          <p:cNvCxnSpPr/>
          <p:nvPr/>
        </p:nvCxnSpPr>
        <p:spPr>
          <a:xfrm>
            <a:off x="4841875" y="1176470"/>
            <a:ext cx="0" cy="5160962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76" name="Rettangolo 75"/>
          <p:cNvSpPr/>
          <p:nvPr/>
        </p:nvSpPr>
        <p:spPr>
          <a:xfrm>
            <a:off x="1404144" y="5229200"/>
            <a:ext cx="863600" cy="204787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MB0466S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0" name="Rettangolo 79"/>
          <p:cNvSpPr/>
          <p:nvPr/>
        </p:nvSpPr>
        <p:spPr>
          <a:xfrm>
            <a:off x="7406071" y="1726566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MB0470S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2" name="Rettangolo 81"/>
          <p:cNvSpPr/>
          <p:nvPr/>
        </p:nvSpPr>
        <p:spPr>
          <a:xfrm>
            <a:off x="6241225" y="5238849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MB0455S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4" name="Rettangolo 83"/>
          <p:cNvSpPr/>
          <p:nvPr/>
        </p:nvSpPr>
        <p:spPr>
          <a:xfrm>
            <a:off x="4970677" y="6009297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MB0468S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6" name="Rettangolo 85"/>
          <p:cNvSpPr/>
          <p:nvPr/>
        </p:nvSpPr>
        <p:spPr>
          <a:xfrm>
            <a:off x="2653543" y="3290250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MB0461S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8" name="Rettangolo 87"/>
          <p:cNvSpPr/>
          <p:nvPr/>
        </p:nvSpPr>
        <p:spPr>
          <a:xfrm>
            <a:off x="5051266" y="1726566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MB0463S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91" name="Rettangolo 90"/>
          <p:cNvSpPr/>
          <p:nvPr/>
        </p:nvSpPr>
        <p:spPr>
          <a:xfrm>
            <a:off x="3851920" y="3277371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MB0462S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92" name="Rettangolo 91"/>
          <p:cNvSpPr/>
          <p:nvPr/>
        </p:nvSpPr>
        <p:spPr>
          <a:xfrm>
            <a:off x="5088125" y="5238849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MB0454S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93" name="Picture 31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75"/>
          <a:stretch>
            <a:fillRect/>
          </a:stretch>
        </p:blipFill>
        <p:spPr bwMode="auto">
          <a:xfrm>
            <a:off x="5039528" y="4797152"/>
            <a:ext cx="972632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31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06"/>
          <a:stretch>
            <a:fillRect/>
          </a:stretch>
        </p:blipFill>
        <p:spPr bwMode="auto">
          <a:xfrm>
            <a:off x="6142963" y="4844777"/>
            <a:ext cx="1093333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Rettangolo 94"/>
          <p:cNvSpPr/>
          <p:nvPr/>
        </p:nvSpPr>
        <p:spPr>
          <a:xfrm>
            <a:off x="7405599" y="3333270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MB0465S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96" name="Rettangolo 95"/>
          <p:cNvSpPr/>
          <p:nvPr/>
        </p:nvSpPr>
        <p:spPr>
          <a:xfrm>
            <a:off x="5004048" y="3333270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MB0456S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98" name="Rettangolo 97"/>
          <p:cNvSpPr/>
          <p:nvPr/>
        </p:nvSpPr>
        <p:spPr>
          <a:xfrm>
            <a:off x="1381795" y="3267121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MB0459S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0" name="Rettangolo 99"/>
          <p:cNvSpPr/>
          <p:nvPr/>
        </p:nvSpPr>
        <p:spPr>
          <a:xfrm>
            <a:off x="6156177" y="4302745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MB0460S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2" name="Rettangolo 101"/>
          <p:cNvSpPr/>
          <p:nvPr/>
        </p:nvSpPr>
        <p:spPr>
          <a:xfrm>
            <a:off x="1381795" y="5937289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MB0469S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252" y="2917331"/>
            <a:ext cx="118838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Rettangolo 103"/>
          <p:cNvSpPr/>
          <p:nvPr/>
        </p:nvSpPr>
        <p:spPr>
          <a:xfrm>
            <a:off x="6232979" y="3349379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MB0457S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442" y="5589240"/>
            <a:ext cx="1064874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1294518"/>
            <a:ext cx="1018769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Rettangolo 104"/>
          <p:cNvSpPr/>
          <p:nvPr/>
        </p:nvSpPr>
        <p:spPr>
          <a:xfrm>
            <a:off x="6248892" y="1726566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MB0458S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6"/>
          <a:stretch/>
        </p:blipFill>
        <p:spPr bwMode="auto">
          <a:xfrm>
            <a:off x="3779912" y="1274026"/>
            <a:ext cx="101169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84" y="1294518"/>
            <a:ext cx="1109514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77" y="2912065"/>
            <a:ext cx="993413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38" y="2891573"/>
            <a:ext cx="1019270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56" y="2874576"/>
            <a:ext cx="1164932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852936"/>
            <a:ext cx="1241625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72" y="5517232"/>
            <a:ext cx="1018285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524" y="4797152"/>
            <a:ext cx="988364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88" y="4779139"/>
            <a:ext cx="1019788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47" y="5517232"/>
            <a:ext cx="990000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94518"/>
            <a:ext cx="101675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82688"/>
            <a:ext cx="1150285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Rettangolo 112"/>
          <p:cNvSpPr/>
          <p:nvPr/>
        </p:nvSpPr>
        <p:spPr>
          <a:xfrm>
            <a:off x="2510022" y="5937289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MB0471S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14" name="Rettangolo 113"/>
          <p:cNvSpPr/>
          <p:nvPr/>
        </p:nvSpPr>
        <p:spPr>
          <a:xfrm>
            <a:off x="8569325" y="5398348"/>
            <a:ext cx="468313" cy="288925"/>
          </a:xfrm>
          <a:prstGeom prst="rect">
            <a:avLst/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45715" rIns="0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0" dirty="0" smtClean="0">
                <a:solidFill>
                  <a:prstClr val="white"/>
                </a:solidFill>
                <a:latin typeface="Calibri" pitchFamily="34" charset="0"/>
              </a:rPr>
              <a:t>39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%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15" name="Stella a 5 punte 114"/>
          <p:cNvSpPr/>
          <p:nvPr/>
        </p:nvSpPr>
        <p:spPr>
          <a:xfrm>
            <a:off x="221245" y="6335425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116" name="Stella a 5 punte 115"/>
          <p:cNvSpPr/>
          <p:nvPr/>
        </p:nvSpPr>
        <p:spPr>
          <a:xfrm>
            <a:off x="2481990" y="3263152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117" name="Stella a 5 punte 116"/>
          <p:cNvSpPr/>
          <p:nvPr/>
        </p:nvSpPr>
        <p:spPr>
          <a:xfrm>
            <a:off x="4873079" y="1693195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118" name="Stella a 5 punte 117"/>
          <p:cNvSpPr/>
          <p:nvPr/>
        </p:nvSpPr>
        <p:spPr>
          <a:xfrm>
            <a:off x="5966246" y="4267338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120" name="Stella a 5 punte 119"/>
          <p:cNvSpPr/>
          <p:nvPr/>
        </p:nvSpPr>
        <p:spPr>
          <a:xfrm>
            <a:off x="7262390" y="3300565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121" name="Stella a 5 punte 120"/>
          <p:cNvSpPr/>
          <p:nvPr/>
        </p:nvSpPr>
        <p:spPr>
          <a:xfrm>
            <a:off x="4873079" y="3300565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122" name="Stella a 5 punte 121"/>
          <p:cNvSpPr/>
          <p:nvPr/>
        </p:nvSpPr>
        <p:spPr>
          <a:xfrm>
            <a:off x="4905312" y="5216321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123" name="Rettangolo 122"/>
          <p:cNvSpPr/>
          <p:nvPr/>
        </p:nvSpPr>
        <p:spPr>
          <a:xfrm>
            <a:off x="2619428" y="5229200"/>
            <a:ext cx="863600" cy="204787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MB0467S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32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5" name="Rectangle 6"/>
          <p:cNvSpPr txBox="1">
            <a:spLocks noGrp="1" noChangeArrowheads="1"/>
          </p:cNvSpPr>
          <p:nvPr/>
        </p:nvSpPr>
        <p:spPr bwMode="auto">
          <a:xfrm>
            <a:off x="8763000" y="6629400"/>
            <a:ext cx="381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B8954A6-7ECA-4650-9C19-D9D9BFC2F51B}" type="slidenum">
              <a:rPr lang="it-IT" sz="1000">
                <a:solidFill>
                  <a:srgbClr val="122031"/>
                </a:solidFill>
                <a:latin typeface="Calibri" pitchFamily="34" charset="0"/>
                <a:ea typeface="MS PGothic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it-IT" sz="1000">
              <a:solidFill>
                <a:srgbClr val="12203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0427" name="Rectangle 4"/>
          <p:cNvSpPr>
            <a:spLocks noChangeArrowheads="1"/>
          </p:cNvSpPr>
          <p:nvPr/>
        </p:nvSpPr>
        <p:spPr bwMode="auto">
          <a:xfrm>
            <a:off x="2461533" y="44450"/>
            <a:ext cx="3914591" cy="40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600" tIns="64800" rIns="129600" bIns="64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КОЛЛЕКЦИЯ </a:t>
            </a:r>
            <a:r>
              <a:rPr lang="en-US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C/</a:t>
            </a:r>
            <a:r>
              <a:rPr lang="ru-RU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З ОЧКОВ </a:t>
            </a:r>
            <a:r>
              <a:rPr lang="en-GB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2013 / </a:t>
            </a:r>
            <a:r>
              <a:rPr lang="ru-RU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ЦЕНА</a:t>
            </a:r>
            <a:endParaRPr lang="en-US" b="1" dirty="0">
              <a:solidFill>
                <a:srgbClr val="F8F8F8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043608" y="1176470"/>
            <a:ext cx="7814644" cy="5160962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lIns="91429" tIns="45715" rIns="91429" bIns="45715" anchor="ctr"/>
          <a:lstStyle/>
          <a:p>
            <a:pPr algn="ctr" defTabSz="914290">
              <a:defRPr/>
            </a:pPr>
            <a:endParaRPr lang="it-IT" kern="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5110163" y="744670"/>
            <a:ext cx="3459162" cy="285750"/>
          </a:xfrm>
          <a:prstGeom prst="rect">
            <a:avLst/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9" tIns="45715" rIns="91429" bIns="45715" anchor="ctr"/>
          <a:lstStyle/>
          <a:p>
            <a:pPr algn="ctr" defTabSz="914290">
              <a:defRPr/>
            </a:pPr>
            <a:r>
              <a:rPr lang="ru-RU" sz="1400" b="1" kern="0" dirty="0" smtClean="0">
                <a:solidFill>
                  <a:prstClr val="white"/>
                </a:solidFill>
                <a:latin typeface="Calibri" pitchFamily="34" charset="0"/>
              </a:rPr>
              <a:t>МЕТАЛЛ</a:t>
            </a:r>
            <a:endParaRPr lang="it-IT" sz="1400" b="1" kern="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1" name="Pentagono 20"/>
          <p:cNvSpPr/>
          <p:nvPr/>
        </p:nvSpPr>
        <p:spPr>
          <a:xfrm>
            <a:off x="35496" y="3006857"/>
            <a:ext cx="1285875" cy="1152525"/>
          </a:xfrm>
          <a:prstGeom prst="homePlate">
            <a:avLst>
              <a:gd name="adj" fmla="val 27579"/>
            </a:avLst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algn="ctr" defTabSz="914290">
              <a:defRPr/>
            </a:pPr>
            <a:r>
              <a:rPr lang="ru-RU" sz="1400" b="1" kern="0" dirty="0" smtClean="0">
                <a:solidFill>
                  <a:prstClr val="white"/>
                </a:solidFill>
                <a:latin typeface="Calibri" pitchFamily="34" charset="0"/>
              </a:rPr>
              <a:t>СРЕДНЯЯ ЦЕНА</a:t>
            </a:r>
            <a:endParaRPr lang="it-IT" sz="1400" b="1" kern="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2" name="Pentagono 21"/>
          <p:cNvSpPr/>
          <p:nvPr/>
        </p:nvSpPr>
        <p:spPr>
          <a:xfrm>
            <a:off x="35496" y="4707070"/>
            <a:ext cx="1285875" cy="1150937"/>
          </a:xfrm>
          <a:prstGeom prst="homePlate">
            <a:avLst>
              <a:gd name="adj" fmla="val 27579"/>
            </a:avLst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algn="ctr" defTabSz="914290">
              <a:defRPr/>
            </a:pPr>
            <a:r>
              <a:rPr lang="ru-RU" sz="1400" b="1" kern="0" dirty="0" smtClean="0">
                <a:solidFill>
                  <a:prstClr val="white"/>
                </a:solidFill>
                <a:latin typeface="Calibri" pitchFamily="34" charset="0"/>
              </a:rPr>
              <a:t>ВХОДНАЯ ЦЕНА</a:t>
            </a:r>
            <a:endParaRPr lang="it-IT" sz="1400" b="1" kern="0" dirty="0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23" name="Connettore 1 22"/>
          <p:cNvCxnSpPr/>
          <p:nvPr/>
        </p:nvCxnSpPr>
        <p:spPr>
          <a:xfrm flipV="1">
            <a:off x="1043556" y="2751271"/>
            <a:ext cx="7816282" cy="20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4" name="Pentagono 23"/>
          <p:cNvSpPr/>
          <p:nvPr/>
        </p:nvSpPr>
        <p:spPr>
          <a:xfrm>
            <a:off x="35496" y="1330457"/>
            <a:ext cx="1285875" cy="1150938"/>
          </a:xfrm>
          <a:prstGeom prst="homePlate">
            <a:avLst>
              <a:gd name="adj" fmla="val 27579"/>
            </a:avLst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algn="ctr" defTabSz="914290">
              <a:defRPr/>
            </a:pPr>
            <a:r>
              <a:rPr lang="ru-RU" sz="1400" b="1" kern="0" dirty="0" smtClean="0">
                <a:solidFill>
                  <a:prstClr val="white"/>
                </a:solidFill>
                <a:latin typeface="Calibri" pitchFamily="34" charset="0"/>
              </a:rPr>
              <a:t>ВЫСОКАЯ ЦЕНА </a:t>
            </a:r>
            <a:endParaRPr lang="it-IT" sz="1400" b="1" kern="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581150" y="744670"/>
            <a:ext cx="3000375" cy="285750"/>
          </a:xfrm>
          <a:prstGeom prst="rect">
            <a:avLst/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9" tIns="45715" rIns="91429" bIns="45715" anchor="ctr"/>
          <a:lstStyle/>
          <a:p>
            <a:pPr algn="ctr" defTabSz="914290">
              <a:defRPr/>
            </a:pPr>
            <a:r>
              <a:rPr lang="ru-RU" sz="1400" b="1" kern="0" dirty="0" smtClean="0">
                <a:solidFill>
                  <a:prstClr val="white"/>
                </a:solidFill>
                <a:latin typeface="Calibri" pitchFamily="34" charset="0"/>
              </a:rPr>
              <a:t>ПЛАСТИК</a:t>
            </a:r>
            <a:endParaRPr lang="it-IT" sz="1400" b="1" kern="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2864643" y="6165999"/>
            <a:ext cx="433388" cy="287337"/>
          </a:xfrm>
          <a:prstGeom prst="rect">
            <a:avLst/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45715" rIns="0" bIns="45715" anchor="ctr"/>
          <a:lstStyle/>
          <a:p>
            <a:pPr algn="ctr" defTabSz="914290">
              <a:defRPr/>
            </a:pPr>
            <a:r>
              <a:rPr lang="it-IT" sz="1200" kern="0" dirty="0">
                <a:solidFill>
                  <a:prstClr val="white"/>
                </a:solidFill>
                <a:latin typeface="Calibri" pitchFamily="34" charset="0"/>
              </a:rPr>
              <a:t>44%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8569325" y="1772816"/>
            <a:ext cx="468313" cy="288925"/>
          </a:xfrm>
          <a:prstGeom prst="rect">
            <a:avLst/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45715" rIns="0" bIns="45715" anchor="ctr"/>
          <a:lstStyle/>
          <a:p>
            <a:pPr algn="ctr" defTabSz="914290">
              <a:defRPr/>
            </a:pPr>
            <a:r>
              <a:rPr lang="it-IT" sz="1200" kern="0" dirty="0" smtClean="0">
                <a:solidFill>
                  <a:prstClr val="white"/>
                </a:solidFill>
                <a:latin typeface="Calibri" pitchFamily="34" charset="0"/>
              </a:rPr>
              <a:t>22,5%</a:t>
            </a:r>
            <a:endParaRPr lang="it-IT" sz="1200" kern="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948488" y="6163679"/>
            <a:ext cx="358775" cy="287338"/>
          </a:xfrm>
          <a:prstGeom prst="rect">
            <a:avLst/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45715" rIns="0" bIns="45715" anchor="ctr"/>
          <a:lstStyle/>
          <a:p>
            <a:pPr algn="ctr" defTabSz="914290">
              <a:defRPr/>
            </a:pPr>
            <a:r>
              <a:rPr lang="it-IT" sz="1200" kern="0" dirty="0">
                <a:solidFill>
                  <a:prstClr val="white"/>
                </a:solidFill>
                <a:latin typeface="Calibri" pitchFamily="34" charset="0"/>
              </a:rPr>
              <a:t>56%</a:t>
            </a:r>
          </a:p>
        </p:txBody>
      </p:sp>
      <p:sp>
        <p:nvSpPr>
          <p:cNvPr id="40" name="Rettangolo 39"/>
          <p:cNvSpPr/>
          <p:nvPr/>
        </p:nvSpPr>
        <p:spPr>
          <a:xfrm>
            <a:off x="8569325" y="3480802"/>
            <a:ext cx="468314" cy="276150"/>
          </a:xfrm>
          <a:prstGeom prst="rect">
            <a:avLst/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45715" rIns="0" bIns="45715" anchor="ctr"/>
          <a:lstStyle/>
          <a:p>
            <a:pPr algn="ctr" defTabSz="914290">
              <a:defRPr/>
            </a:pPr>
            <a:r>
              <a:rPr lang="it-IT" sz="1200" kern="0" dirty="0" smtClean="0">
                <a:solidFill>
                  <a:prstClr val="white"/>
                </a:solidFill>
                <a:latin typeface="Calibri" pitchFamily="34" charset="0"/>
              </a:rPr>
              <a:t>50%</a:t>
            </a:r>
            <a:endParaRPr lang="it-IT" sz="1200" kern="0" dirty="0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62" name="Connettore 1 61"/>
          <p:cNvCxnSpPr/>
          <p:nvPr/>
        </p:nvCxnSpPr>
        <p:spPr>
          <a:xfrm>
            <a:off x="1092337" y="4632457"/>
            <a:ext cx="772781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69" name="Connettore 1 68"/>
          <p:cNvCxnSpPr/>
          <p:nvPr/>
        </p:nvCxnSpPr>
        <p:spPr>
          <a:xfrm>
            <a:off x="4841875" y="1176470"/>
            <a:ext cx="0" cy="5160962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114" name="Rettangolo 113"/>
          <p:cNvSpPr/>
          <p:nvPr/>
        </p:nvSpPr>
        <p:spPr>
          <a:xfrm>
            <a:off x="8569325" y="5398348"/>
            <a:ext cx="468313" cy="288925"/>
          </a:xfrm>
          <a:prstGeom prst="rect">
            <a:avLst/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45715" rIns="0" bIns="45715" anchor="ctr"/>
          <a:lstStyle/>
          <a:p>
            <a:pPr algn="ctr" defTabSz="914290">
              <a:defRPr/>
            </a:pPr>
            <a:r>
              <a:rPr lang="it-IT" sz="1200" kern="0" dirty="0">
                <a:solidFill>
                  <a:prstClr val="white"/>
                </a:solidFill>
                <a:latin typeface="Calibri" pitchFamily="34" charset="0"/>
              </a:rPr>
              <a:t>22,5%</a:t>
            </a:r>
          </a:p>
        </p:txBody>
      </p:sp>
      <p:sp>
        <p:nvSpPr>
          <p:cNvPr id="54" name="Rettangolo 53"/>
          <p:cNvSpPr/>
          <p:nvPr/>
        </p:nvSpPr>
        <p:spPr>
          <a:xfrm>
            <a:off x="5185524" y="5238849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MB0465S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66" y="4797152"/>
            <a:ext cx="130722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ttangolo 55"/>
          <p:cNvSpPr/>
          <p:nvPr/>
        </p:nvSpPr>
        <p:spPr>
          <a:xfrm>
            <a:off x="1525811" y="5213091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MB0469S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5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14" y="4793034"/>
            <a:ext cx="1018285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ttangolo 57"/>
          <p:cNvSpPr/>
          <p:nvPr/>
        </p:nvSpPr>
        <p:spPr>
          <a:xfrm>
            <a:off x="2605931" y="5200212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MB0459S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5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393" y="4807667"/>
            <a:ext cx="995487" cy="3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ettangolo 59"/>
          <p:cNvSpPr/>
          <p:nvPr/>
        </p:nvSpPr>
        <p:spPr>
          <a:xfrm>
            <a:off x="1547664" y="6030937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MB0461S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3851920" y="5213091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MB0462S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63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648369"/>
            <a:ext cx="11287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42" y="4788656"/>
            <a:ext cx="95052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Rettangolo 66"/>
          <p:cNvSpPr/>
          <p:nvPr/>
        </p:nvSpPr>
        <p:spPr>
          <a:xfrm>
            <a:off x="4907249" y="3294633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MB0456S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8" name="Rettangolo 67"/>
          <p:cNvSpPr/>
          <p:nvPr/>
        </p:nvSpPr>
        <p:spPr>
          <a:xfrm>
            <a:off x="6038414" y="3294633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MB0457S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7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41" y="2873428"/>
            <a:ext cx="993413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281" y="2852936"/>
            <a:ext cx="1019270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ttangolo 71"/>
          <p:cNvSpPr/>
          <p:nvPr/>
        </p:nvSpPr>
        <p:spPr>
          <a:xfrm>
            <a:off x="2482770" y="3302997"/>
            <a:ext cx="863600" cy="204787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MB0467S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3" name="Rettangolo 72"/>
          <p:cNvSpPr/>
          <p:nvPr/>
        </p:nvSpPr>
        <p:spPr>
          <a:xfrm>
            <a:off x="1404144" y="3302997"/>
            <a:ext cx="863600" cy="204787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MB0466S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74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2870949"/>
            <a:ext cx="988364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90" y="2852936"/>
            <a:ext cx="1019788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Rettangolo 76"/>
          <p:cNvSpPr/>
          <p:nvPr/>
        </p:nvSpPr>
        <p:spPr>
          <a:xfrm>
            <a:off x="7204002" y="3274427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MB0468S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768" y="2854370"/>
            <a:ext cx="96806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748" y="2861697"/>
            <a:ext cx="990000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Rettangolo 80"/>
          <p:cNvSpPr/>
          <p:nvPr/>
        </p:nvSpPr>
        <p:spPr>
          <a:xfrm>
            <a:off x="3564384" y="3320391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MB0471S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3" name="Rettangolo 82"/>
          <p:cNvSpPr/>
          <p:nvPr/>
        </p:nvSpPr>
        <p:spPr>
          <a:xfrm>
            <a:off x="4965315" y="4209097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MB0460S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85" name="Picture 1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523" y="3789040"/>
            <a:ext cx="1150285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ttangolo 86"/>
          <p:cNvSpPr/>
          <p:nvPr/>
        </p:nvSpPr>
        <p:spPr>
          <a:xfrm>
            <a:off x="7170921" y="4230737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MB0455S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9" name="Rettangolo 88"/>
          <p:cNvSpPr/>
          <p:nvPr/>
        </p:nvSpPr>
        <p:spPr>
          <a:xfrm>
            <a:off x="6065514" y="4230737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MB0454S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90" name="Picture 31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75"/>
          <a:stretch>
            <a:fillRect/>
          </a:stretch>
        </p:blipFill>
        <p:spPr bwMode="auto">
          <a:xfrm>
            <a:off x="6025039" y="3789040"/>
            <a:ext cx="972632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314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06"/>
          <a:stretch>
            <a:fillRect/>
          </a:stretch>
        </p:blipFill>
        <p:spPr bwMode="auto">
          <a:xfrm>
            <a:off x="7072659" y="3798028"/>
            <a:ext cx="1093333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Rettangolo 98"/>
          <p:cNvSpPr/>
          <p:nvPr/>
        </p:nvSpPr>
        <p:spPr>
          <a:xfrm>
            <a:off x="4979257" y="1700808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MB0463S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1" name="Rettangolo 100"/>
          <p:cNvSpPr/>
          <p:nvPr/>
        </p:nvSpPr>
        <p:spPr>
          <a:xfrm>
            <a:off x="6176883" y="1700808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MB0458S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8760"/>
            <a:ext cx="1109514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60" y="1243002"/>
            <a:ext cx="101675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Rettangolo 106"/>
          <p:cNvSpPr/>
          <p:nvPr/>
        </p:nvSpPr>
        <p:spPr>
          <a:xfrm>
            <a:off x="3877678" y="1700808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MB0464S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8" name="Rettangolo 107"/>
          <p:cNvSpPr/>
          <p:nvPr/>
        </p:nvSpPr>
        <p:spPr>
          <a:xfrm>
            <a:off x="7262054" y="1700808"/>
            <a:ext cx="863600" cy="206375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marL="0" marR="0" lvl="0" indent="0" algn="ctr" defTabSz="9142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</a:rPr>
              <a:t>MB0470S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109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268760"/>
            <a:ext cx="1018769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5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6"/>
          <a:stretch/>
        </p:blipFill>
        <p:spPr bwMode="auto">
          <a:xfrm>
            <a:off x="3808143" y="1274026"/>
            <a:ext cx="101169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0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39975" y="1412875"/>
            <a:ext cx="744538" cy="46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8" name="Rettangolo 57"/>
          <p:cNvSpPr/>
          <p:nvPr/>
        </p:nvSpPr>
        <p:spPr>
          <a:xfrm>
            <a:off x="5545138" y="4592638"/>
            <a:ext cx="742950" cy="465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49594" y="940549"/>
            <a:ext cx="8785225" cy="532765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6948488" y="836613"/>
            <a:ext cx="1871662" cy="28892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prstClr val="white"/>
                </a:solidFill>
                <a:latin typeface="Calibri" pitchFamily="34" charset="0"/>
                <a:cs typeface="Arial" pitchFamily="34" charset="0"/>
              </a:rPr>
              <a:t>MOODBOARD</a:t>
            </a:r>
          </a:p>
        </p:txBody>
      </p:sp>
      <p:sp>
        <p:nvSpPr>
          <p:cNvPr id="12297" name="Rettangolo 20"/>
          <p:cNvSpPr>
            <a:spLocks noChangeArrowheads="1"/>
          </p:cNvSpPr>
          <p:nvPr/>
        </p:nvSpPr>
        <p:spPr bwMode="auto">
          <a:xfrm>
            <a:off x="395560" y="1296050"/>
            <a:ext cx="367238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 ДУХЕ БРЭНДА</a:t>
            </a:r>
            <a:endParaRPr lang="it-IT" sz="12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177800" indent="-177800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ФОРМА И СТИЛЬ</a:t>
            </a:r>
            <a:endParaRPr lang="it-IT" sz="12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635000" lvl="1" indent="-177800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Классическая форма</a:t>
            </a:r>
          </a:p>
          <a:p>
            <a:pPr marL="635000" lvl="1" indent="-177800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Лаконичный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стиль</a:t>
            </a:r>
            <a:endParaRPr lang="it-IT" sz="12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177800" indent="-177800">
              <a:spcAft>
                <a:spcPts val="1200"/>
              </a:spcAft>
              <a:buFont typeface="Wingdings" pitchFamily="2" charset="2"/>
              <a:buChar char="§"/>
            </a:pPr>
            <a:endParaRPr lang="ru-RU" sz="12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177800" indent="-177800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КОНЕЧНЫЙ ПОТРЕБИТЕЛЬ</a:t>
            </a:r>
            <a:endParaRPr lang="it-IT" sz="12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65125" lvl="1" indent="-182563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Любитель классики</a:t>
            </a:r>
            <a:endParaRPr lang="en-US" sz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201270" y="44450"/>
            <a:ext cx="4435118" cy="40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600" tIns="64800" rIns="129600" bIns="64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КОЛЛЕКЦИЯ </a:t>
            </a:r>
            <a:r>
              <a:rPr lang="en-US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C/</a:t>
            </a:r>
            <a:r>
              <a:rPr lang="ru-RU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З ОЧКОВ </a:t>
            </a:r>
            <a:r>
              <a:rPr lang="en-GB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2013 / </a:t>
            </a:r>
            <a:r>
              <a:rPr lang="ru-RU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КЛАССИКА</a:t>
            </a:r>
            <a:endParaRPr lang="en-US" b="1" dirty="0">
              <a:solidFill>
                <a:srgbClr val="F8F8F8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421" y="1610370"/>
            <a:ext cx="1800869" cy="161053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11763" y="3448314"/>
            <a:ext cx="1656184" cy="267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48" y="1460822"/>
            <a:ext cx="1910751" cy="177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48" y="3723005"/>
            <a:ext cx="1824344" cy="176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vbruni\Documents\MB 2013\Immagini MB\lege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49" y="4005709"/>
            <a:ext cx="1852087" cy="211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Users\vbruni\Documents\MB 2013\Immagini MB\Nicola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7" y="3926297"/>
            <a:ext cx="1543940" cy="218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9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CasellaDiTesto 19"/>
          <p:cNvSpPr txBox="1">
            <a:spLocks noChangeArrowheads="1"/>
          </p:cNvSpPr>
          <p:nvPr/>
        </p:nvSpPr>
        <p:spPr bwMode="auto">
          <a:xfrm>
            <a:off x="6084168" y="2644155"/>
            <a:ext cx="284358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231F20"/>
                </a:solidFill>
                <a:latin typeface="Calibri" pitchFamily="34" charset="0"/>
              </a:rPr>
              <a:t>Металлическая рамка и заушники</a:t>
            </a:r>
            <a:r>
              <a:rPr lang="en-US" sz="1200" dirty="0" smtClean="0">
                <a:solidFill>
                  <a:srgbClr val="231F20"/>
                </a:solidFill>
                <a:latin typeface="Calibri" pitchFamily="34" charset="0"/>
              </a:rPr>
              <a:t>/</a:t>
            </a:r>
            <a:r>
              <a:rPr lang="ru-RU" sz="1200" dirty="0" smtClean="0">
                <a:solidFill>
                  <a:srgbClr val="231F20"/>
                </a:solidFill>
                <a:latin typeface="Calibri" pitchFamily="34" charset="0"/>
              </a:rPr>
              <a:t> кончики заушников из ацетата</a:t>
            </a:r>
            <a:endParaRPr lang="it-IT" sz="1200" dirty="0" smtClean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Размер</a:t>
            </a:r>
            <a:r>
              <a:rPr lang="it-IT" sz="1200" dirty="0" smtClean="0">
                <a:latin typeface="Calibri" pitchFamily="34" charset="0"/>
                <a:ea typeface="MS PGothic" pitchFamily="34" charset="-128"/>
              </a:rPr>
              <a:t>: </a:t>
            </a:r>
            <a:r>
              <a:rPr lang="it-IT" sz="1200" dirty="0" smtClean="0">
                <a:latin typeface="Calibri" pitchFamily="34" charset="0"/>
              </a:rPr>
              <a:t>63 14 135</a:t>
            </a:r>
          </a:p>
          <a:p>
            <a:pPr eaLnBrk="1" hangingPunct="1"/>
            <a:endParaRPr lang="it-IT" sz="1200" dirty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latin typeface="Calibri" pitchFamily="34" charset="0"/>
                <a:ea typeface="MS PGothic" pitchFamily="34" charset="-128"/>
              </a:rPr>
              <a:t> 3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цвета</a:t>
            </a:r>
            <a:endParaRPr lang="it-IT" sz="1200" dirty="0">
              <a:latin typeface="Calibri" pitchFamily="34" charset="0"/>
              <a:ea typeface="MS PGothic" pitchFamily="34" charset="-128"/>
            </a:endParaRPr>
          </a:p>
          <a:p>
            <a:endParaRPr lang="it-IT" sz="1400" dirty="0">
              <a:latin typeface="Calibri" pitchFamily="34" charset="0"/>
              <a:ea typeface="MS PGothic" pitchFamily="34" charset="-128"/>
            </a:endParaRPr>
          </a:p>
          <a:p>
            <a:endParaRPr lang="it-IT" sz="1400" dirty="0">
              <a:latin typeface="Calibri" pitchFamily="34" charset="0"/>
              <a:ea typeface="MS PGothic" pitchFamily="34" charset="-128"/>
            </a:endParaRPr>
          </a:p>
          <a:p>
            <a:endParaRPr lang="it-IT" sz="1400" dirty="0">
              <a:latin typeface="Calibri" pitchFamily="34" charset="0"/>
              <a:ea typeface="MS PGothic" pitchFamily="34" charset="-128"/>
            </a:endParaRPr>
          </a:p>
          <a:p>
            <a:endParaRPr lang="it-IT" sz="1000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6389" name="AutoShape 8"/>
          <p:cNvSpPr>
            <a:spLocks noChangeArrowheads="1"/>
          </p:cNvSpPr>
          <p:nvPr/>
        </p:nvSpPr>
        <p:spPr bwMode="auto">
          <a:xfrm>
            <a:off x="497805" y="548679"/>
            <a:ext cx="1079500" cy="360363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ВДОХНОВЕНИЕ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6390" name="Rectangle 9"/>
          <p:cNvSpPr>
            <a:spLocks noChangeArrowheads="1"/>
          </p:cNvSpPr>
          <p:nvPr/>
        </p:nvSpPr>
        <p:spPr bwMode="auto">
          <a:xfrm>
            <a:off x="311102" y="4941168"/>
            <a:ext cx="115212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ФОРМА И РАЗМЕР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7308304" y="2060848"/>
            <a:ext cx="158514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fr-FR" sz="1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МАТЕРИАЛЫ И ЦВЕТА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311102" y="4193704"/>
            <a:ext cx="189705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Классика</a:t>
            </a:r>
            <a:r>
              <a:rPr lang="it-IT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endParaRPr lang="it-IT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394" name="CasellaDiTesto 20"/>
          <p:cNvSpPr txBox="1">
            <a:spLocks noChangeArrowheads="1"/>
          </p:cNvSpPr>
          <p:nvPr/>
        </p:nvSpPr>
        <p:spPr bwMode="auto">
          <a:xfrm>
            <a:off x="6084168" y="2348880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latin typeface="Calibri" pitchFamily="34" charset="0"/>
                <a:ea typeface="MS PGothic" pitchFamily="34" charset="-128"/>
              </a:rPr>
              <a:t>MB455S </a:t>
            </a:r>
            <a:endParaRPr lang="it-IT" sz="1000" b="1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700338" y="1989138"/>
            <a:ext cx="3384550" cy="28797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alibri" pitchFamily="34" charset="0"/>
            </a:endParaRPr>
          </a:p>
        </p:txBody>
      </p:sp>
      <p:sp>
        <p:nvSpPr>
          <p:cNvPr id="16399" name="Rectangle 7"/>
          <p:cNvSpPr>
            <a:spLocks noChangeArrowheads="1"/>
          </p:cNvSpPr>
          <p:nvPr/>
        </p:nvSpPr>
        <p:spPr bwMode="auto">
          <a:xfrm>
            <a:off x="7812360" y="548680"/>
            <a:ext cx="10795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ОПИСАНИЕ</a:t>
            </a:r>
            <a:endParaRPr lang="fr-FR" sz="15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6400" name="CasellaDiTesto 29"/>
          <p:cNvSpPr txBox="1">
            <a:spLocks noChangeArrowheads="1"/>
          </p:cNvSpPr>
          <p:nvPr/>
        </p:nvSpPr>
        <p:spPr bwMode="auto">
          <a:xfrm>
            <a:off x="0" y="5229200"/>
            <a:ext cx="3286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Классическая форма «авиатор»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Кожаная отделка верхней планки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Азиатская посадка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6403" name="CasellaDiTesto 20"/>
          <p:cNvSpPr txBox="1">
            <a:spLocks noChangeArrowheads="1"/>
          </p:cNvSpPr>
          <p:nvPr/>
        </p:nvSpPr>
        <p:spPr bwMode="auto">
          <a:xfrm>
            <a:off x="3491880" y="6237312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latin typeface="Calibri" pitchFamily="34" charset="0"/>
                <a:ea typeface="MS PGothic" pitchFamily="34" charset="-128"/>
              </a:rPr>
              <a:t>MB454S</a:t>
            </a:r>
            <a:endParaRPr lang="it-IT" sz="1000" b="1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6406" name="CasellaDiTesto 18"/>
          <p:cNvSpPr txBox="1">
            <a:spLocks noChangeArrowheads="1"/>
          </p:cNvSpPr>
          <p:nvPr/>
        </p:nvSpPr>
        <p:spPr bwMode="auto">
          <a:xfrm>
            <a:off x="3235244" y="909043"/>
            <a:ext cx="4103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Вставки </a:t>
            </a:r>
            <a:r>
              <a:rPr lang="ru-RU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на заушниках – вдохновение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от часов</a:t>
            </a:r>
          </a:p>
          <a:p>
            <a:pPr eaLnBrk="1" hangingPunct="1">
              <a:buFont typeface="Wingdings" pitchFamily="2" charset="2"/>
              <a:buChar char="Ø"/>
            </a:pP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Кожаная вставка на верхней планке фронта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6407" name="CasellaDiTesto 23"/>
          <p:cNvSpPr txBox="1">
            <a:spLocks noChangeArrowheads="1"/>
          </p:cNvSpPr>
          <p:nvPr/>
        </p:nvSpPr>
        <p:spPr bwMode="auto">
          <a:xfrm>
            <a:off x="3275856" y="83261"/>
            <a:ext cx="244827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MB455S </a:t>
            </a:r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&amp; </a:t>
            </a:r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MB454S</a:t>
            </a:r>
            <a:endParaRPr lang="it-IT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5" name="CasellaDiTesto 13"/>
          <p:cNvSpPr txBox="1">
            <a:spLocks noChangeArrowheads="1"/>
          </p:cNvSpPr>
          <p:nvPr/>
        </p:nvSpPr>
        <p:spPr bwMode="auto">
          <a:xfrm>
            <a:off x="847681" y="1093708"/>
            <a:ext cx="17160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 dirty="0" smtClean="0">
                <a:latin typeface="Calibri" pitchFamily="34" charset="0"/>
                <a:ea typeface="MS PGothic" pitchFamily="34" charset="-128"/>
              </a:rPr>
              <a:t>Часы</a:t>
            </a:r>
            <a:endParaRPr lang="en-US" sz="1200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408655" y="6597351"/>
            <a:ext cx="1799505" cy="215677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lvl="0" algn="ctr" defTabSz="914290">
              <a:defRPr/>
            </a:pPr>
            <a:r>
              <a:rPr lang="ru-RU" sz="1000" kern="0" dirty="0">
                <a:solidFill>
                  <a:prstClr val="white"/>
                </a:solidFill>
                <a:latin typeface="Calibri" pitchFamily="34" charset="0"/>
              </a:rPr>
              <a:t>Азиатская Посадка</a:t>
            </a:r>
            <a:endParaRPr lang="it-IT" sz="1000" kern="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5" name="Stella a 5 punte 34"/>
          <p:cNvSpPr/>
          <p:nvPr/>
        </p:nvSpPr>
        <p:spPr>
          <a:xfrm>
            <a:off x="3310488" y="6237312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36" name="Stella a 5 punte 35"/>
          <p:cNvSpPr/>
          <p:nvPr/>
        </p:nvSpPr>
        <p:spPr>
          <a:xfrm>
            <a:off x="221245" y="6597352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6084168" y="4221485"/>
            <a:ext cx="30598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libri" pitchFamily="34" charset="0"/>
              </a:rPr>
              <a:t>MB455S</a:t>
            </a:r>
          </a:p>
          <a:p>
            <a:r>
              <a:rPr lang="en-US" sz="1000" b="1" dirty="0" smtClean="0">
                <a:latin typeface="Calibri" pitchFamily="34" charset="0"/>
              </a:rPr>
              <a:t>08A</a:t>
            </a:r>
            <a:r>
              <a:rPr lang="en-US" sz="1000" dirty="0" smtClean="0">
                <a:latin typeface="Calibri" pitchFamily="34" charset="0"/>
              </a:rPr>
              <a:t> Shiny dark grey/shiny black/ </a:t>
            </a:r>
            <a:r>
              <a:rPr lang="en-US" sz="1000" dirty="0" err="1" smtClean="0">
                <a:latin typeface="Calibri" pitchFamily="34" charset="0"/>
              </a:rPr>
              <a:t>degradé</a:t>
            </a:r>
            <a:r>
              <a:rPr lang="en-US" sz="1000" dirty="0" smtClean="0">
                <a:latin typeface="Calibri" pitchFamily="34" charset="0"/>
              </a:rPr>
              <a:t> cognac/grey lens</a:t>
            </a:r>
          </a:p>
          <a:p>
            <a:r>
              <a:rPr lang="en-US" sz="1000" b="1" dirty="0" smtClean="0">
                <a:latin typeface="Calibri" pitchFamily="34" charset="0"/>
              </a:rPr>
              <a:t>28N </a:t>
            </a:r>
            <a:r>
              <a:rPr lang="en-US" sz="1000" dirty="0" smtClean="0">
                <a:latin typeface="Calibri" pitchFamily="34" charset="0"/>
              </a:rPr>
              <a:t>Shiny rose gold/shiny black/ </a:t>
            </a:r>
            <a:r>
              <a:rPr lang="en-US" sz="1000" dirty="0" err="1" smtClean="0">
                <a:latin typeface="Calibri" pitchFamily="34" charset="0"/>
              </a:rPr>
              <a:t>degradé</a:t>
            </a:r>
            <a:r>
              <a:rPr lang="en-US" sz="1000" dirty="0" smtClean="0">
                <a:latin typeface="Calibri" pitchFamily="34" charset="0"/>
              </a:rPr>
              <a:t> black/green lens</a:t>
            </a:r>
          </a:p>
          <a:p>
            <a:r>
              <a:rPr lang="en-US" sz="1000" b="1" dirty="0" smtClean="0">
                <a:latin typeface="Calibri" pitchFamily="34" charset="0"/>
              </a:rPr>
              <a:t>14C</a:t>
            </a:r>
            <a:r>
              <a:rPr lang="en-US" sz="1000" dirty="0" smtClean="0">
                <a:latin typeface="Calibri" pitchFamily="34" charset="0"/>
              </a:rPr>
              <a:t> Shiny medium grey/shiny grey/dove grey/grey silver flash lens</a:t>
            </a:r>
          </a:p>
          <a:p>
            <a:endParaRPr lang="en-US" sz="1000" dirty="0" smtClean="0">
              <a:latin typeface="Calibri" pitchFamily="34" charset="0"/>
              <a:ea typeface="MS PGothic" pitchFamily="34" charset="-128"/>
            </a:endParaRPr>
          </a:p>
          <a:p>
            <a:r>
              <a:rPr lang="en-US" sz="1000" b="1" dirty="0" smtClean="0">
                <a:latin typeface="Calibri" pitchFamily="34" charset="0"/>
                <a:ea typeface="MS PGothic" pitchFamily="34" charset="-128"/>
              </a:rPr>
              <a:t>MB454S</a:t>
            </a:r>
          </a:p>
          <a:p>
            <a:r>
              <a:rPr lang="en-US" sz="1000" b="1" dirty="0" smtClean="0">
                <a:latin typeface="Calibri" pitchFamily="34" charset="0"/>
              </a:rPr>
              <a:t>08N </a:t>
            </a:r>
            <a:r>
              <a:rPr lang="en-US" sz="1000" dirty="0" smtClean="0">
                <a:latin typeface="Calibri" pitchFamily="34" charset="0"/>
              </a:rPr>
              <a:t>Shiny dark grey/shiny black/grained dove grey/green lens</a:t>
            </a:r>
          </a:p>
          <a:p>
            <a:r>
              <a:rPr lang="en-US" sz="1000" b="1" dirty="0" smtClean="0">
                <a:latin typeface="Calibri" pitchFamily="34" charset="0"/>
              </a:rPr>
              <a:t>28M </a:t>
            </a:r>
            <a:r>
              <a:rPr lang="en-US" sz="1000" dirty="0" smtClean="0">
                <a:latin typeface="Calibri" pitchFamily="34" charset="0"/>
              </a:rPr>
              <a:t>Shiny rose gold/shiny </a:t>
            </a:r>
            <a:r>
              <a:rPr lang="en-US" sz="1000" dirty="0" err="1" smtClean="0">
                <a:latin typeface="Calibri" pitchFamily="34" charset="0"/>
              </a:rPr>
              <a:t>demi</a:t>
            </a:r>
            <a:r>
              <a:rPr lang="en-US" sz="1000" dirty="0" smtClean="0">
                <a:latin typeface="Calibri" pitchFamily="34" charset="0"/>
              </a:rPr>
              <a:t> amber/grained cognac/</a:t>
            </a:r>
            <a:r>
              <a:rPr lang="en-US" sz="1000" b="1" dirty="0" smtClean="0">
                <a:latin typeface="Calibri" pitchFamily="34" charset="0"/>
              </a:rPr>
              <a:t>POLAR </a:t>
            </a:r>
            <a:r>
              <a:rPr lang="en-US" sz="1000" dirty="0" smtClean="0">
                <a:latin typeface="Calibri" pitchFamily="34" charset="0"/>
              </a:rPr>
              <a:t>brown lens</a:t>
            </a:r>
          </a:p>
          <a:p>
            <a:r>
              <a:rPr lang="en-US" sz="1000" b="1" dirty="0" smtClean="0">
                <a:latin typeface="Calibri" pitchFamily="34" charset="0"/>
              </a:rPr>
              <a:t>16B </a:t>
            </a:r>
            <a:r>
              <a:rPr lang="en-US" sz="1000" dirty="0" smtClean="0">
                <a:latin typeface="Calibri" pitchFamily="34" charset="0"/>
              </a:rPr>
              <a:t>Shiny light grey/shiny black/grained black/ </a:t>
            </a:r>
            <a:r>
              <a:rPr lang="en-US" sz="1000" dirty="0" err="1" smtClean="0">
                <a:latin typeface="Calibri" pitchFamily="34" charset="0"/>
              </a:rPr>
              <a:t>degradè</a:t>
            </a:r>
            <a:r>
              <a:rPr lang="en-US" sz="1000" dirty="0" smtClean="0">
                <a:latin typeface="Calibri" pitchFamily="34" charset="0"/>
              </a:rPr>
              <a:t> grey lens</a:t>
            </a:r>
            <a:endParaRPr lang="it-IT" sz="1000" dirty="0" smtClean="0">
              <a:latin typeface="Calibri" pitchFamily="34" charset="0"/>
            </a:endParaRPr>
          </a:p>
        </p:txBody>
      </p:sp>
      <p:cxnSp>
        <p:nvCxnSpPr>
          <p:cNvPr id="32" name="Connettore 1 31"/>
          <p:cNvCxnSpPr/>
          <p:nvPr/>
        </p:nvCxnSpPr>
        <p:spPr>
          <a:xfrm>
            <a:off x="5724525" y="1989138"/>
            <a:ext cx="3419475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0" y="4868863"/>
            <a:ext cx="31686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>
            <a:off x="6084168" y="4869160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>
            <a:off x="2705125" y="514772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4941168"/>
            <a:ext cx="2342282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2348880"/>
            <a:ext cx="322063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556792"/>
            <a:ext cx="1724135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7921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CasellaDiTesto 19"/>
          <p:cNvSpPr txBox="1">
            <a:spLocks noChangeArrowheads="1"/>
          </p:cNvSpPr>
          <p:nvPr/>
        </p:nvSpPr>
        <p:spPr bwMode="auto">
          <a:xfrm>
            <a:off x="6084168" y="2571750"/>
            <a:ext cx="3059832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4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</a:rPr>
              <a:t>Фронт и кончики заушников из ацетата</a:t>
            </a:r>
            <a:r>
              <a:rPr lang="it-IT" sz="1200" dirty="0" smtClean="0">
                <a:latin typeface="Calibri" pitchFamily="34" charset="0"/>
              </a:rPr>
              <a:t>/</a:t>
            </a:r>
            <a:r>
              <a:rPr lang="ru-RU" sz="1200" dirty="0" smtClean="0">
                <a:latin typeface="Calibri" pitchFamily="34" charset="0"/>
              </a:rPr>
              <a:t> металлические заушники</a:t>
            </a:r>
          </a:p>
          <a:p>
            <a:pPr eaLnBrk="1" hangingPunct="1">
              <a:buFont typeface="Wingdings" pitchFamily="2" charset="2"/>
              <a:buChar char="Ø"/>
            </a:pPr>
            <a:endParaRPr lang="it-IT" sz="1200" dirty="0" smtClean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Размер: </a:t>
            </a:r>
            <a:r>
              <a:rPr lang="it-IT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200" dirty="0" smtClean="0">
                <a:latin typeface="Calibri" pitchFamily="34" charset="0"/>
              </a:rPr>
              <a:t>59 </a:t>
            </a:r>
            <a:r>
              <a:rPr lang="it-IT" sz="1200" dirty="0">
                <a:latin typeface="Calibri" pitchFamily="34" charset="0"/>
              </a:rPr>
              <a:t>16 </a:t>
            </a:r>
            <a:r>
              <a:rPr lang="it-IT" sz="1200" dirty="0" smtClean="0">
                <a:latin typeface="Calibri" pitchFamily="34" charset="0"/>
              </a:rPr>
              <a:t>135</a:t>
            </a:r>
          </a:p>
          <a:p>
            <a:pPr eaLnBrk="1" hangingPunct="1"/>
            <a:endParaRPr lang="it-IT" sz="1200" dirty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latin typeface="Calibri" pitchFamily="34" charset="0"/>
                <a:ea typeface="MS PGothic" pitchFamily="34" charset="-128"/>
              </a:rPr>
              <a:t> 3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цвета</a:t>
            </a:r>
            <a:endParaRPr lang="it-IT" sz="1200" dirty="0">
              <a:latin typeface="Calibri" pitchFamily="34" charset="0"/>
              <a:ea typeface="MS PGothic" pitchFamily="34" charset="-128"/>
            </a:endParaRPr>
          </a:p>
          <a:p>
            <a:endParaRPr lang="it-IT" sz="1400" b="1" dirty="0" smtClean="0">
              <a:latin typeface="Calibri" pitchFamily="34" charset="0"/>
              <a:ea typeface="MS PGothic" pitchFamily="34" charset="-128"/>
            </a:endParaRPr>
          </a:p>
          <a:p>
            <a:endParaRPr lang="it-IT" sz="1000" b="1" dirty="0">
              <a:latin typeface="Calibri" pitchFamily="34" charset="0"/>
              <a:ea typeface="MS PGothic" pitchFamily="34" charset="-128"/>
            </a:endParaRPr>
          </a:p>
          <a:p>
            <a:r>
              <a:rPr lang="it-IT" sz="1000" b="1" dirty="0" smtClean="0">
                <a:latin typeface="Calibri" pitchFamily="34" charset="0"/>
                <a:ea typeface="MS PGothic" pitchFamily="34" charset="-128"/>
              </a:rPr>
              <a:t>MB466S</a:t>
            </a:r>
            <a:endParaRPr lang="it-IT" sz="1000" b="1" dirty="0">
              <a:latin typeface="Calibri" pitchFamily="34" charset="0"/>
              <a:ea typeface="MS PGothic" pitchFamily="34" charset="-128"/>
            </a:endParaRPr>
          </a:p>
          <a:p>
            <a:pPr eaLnBrk="1" hangingPunct="1"/>
            <a:r>
              <a:rPr lang="en-US" sz="1000" b="1" dirty="0">
                <a:latin typeface="Calibri" pitchFamily="34" charset="0"/>
              </a:rPr>
              <a:t>05B</a:t>
            </a:r>
            <a:r>
              <a:rPr lang="en-US" sz="1000" dirty="0">
                <a:latin typeface="Calibri" pitchFamily="34" charset="0"/>
              </a:rPr>
              <a:t> Shiny black with white inside/shiny light </a:t>
            </a:r>
            <a:r>
              <a:rPr lang="en-US" sz="1000" dirty="0" smtClean="0">
                <a:latin typeface="Calibri" pitchFamily="34" charset="0"/>
              </a:rPr>
              <a:t>grey/ </a:t>
            </a:r>
            <a:r>
              <a:rPr lang="en-US" sz="1000" dirty="0" err="1" smtClean="0">
                <a:latin typeface="Calibri" pitchFamily="34" charset="0"/>
              </a:rPr>
              <a:t>degradé</a:t>
            </a:r>
            <a:r>
              <a:rPr lang="en-US" sz="1000" dirty="0" smtClean="0">
                <a:latin typeface="Calibri" pitchFamily="34" charset="0"/>
              </a:rPr>
              <a:t> grey lens</a:t>
            </a:r>
            <a:endParaRPr lang="en-US" sz="1000" dirty="0">
              <a:latin typeface="Calibri" pitchFamily="34" charset="0"/>
            </a:endParaRPr>
          </a:p>
          <a:p>
            <a:pPr eaLnBrk="1" hangingPunct="1"/>
            <a:r>
              <a:rPr lang="en-US" sz="1000" b="1" dirty="0">
                <a:latin typeface="Calibri" pitchFamily="34" charset="0"/>
              </a:rPr>
              <a:t>55W</a:t>
            </a:r>
            <a:r>
              <a:rPr lang="en-US" sz="1000" dirty="0">
                <a:latin typeface="Calibri" pitchFamily="34" charset="0"/>
              </a:rPr>
              <a:t> Shiny demi amber/shiny rose </a:t>
            </a:r>
            <a:r>
              <a:rPr lang="en-US" sz="1000" dirty="0" smtClean="0">
                <a:latin typeface="Calibri" pitchFamily="34" charset="0"/>
              </a:rPr>
              <a:t>gold/ </a:t>
            </a:r>
            <a:r>
              <a:rPr lang="en-US" sz="1000" dirty="0" err="1" smtClean="0">
                <a:latin typeface="Calibri" pitchFamily="34" charset="0"/>
              </a:rPr>
              <a:t>degradé</a:t>
            </a:r>
            <a:r>
              <a:rPr lang="en-US" sz="1000" dirty="0" smtClean="0">
                <a:latin typeface="Calibri" pitchFamily="34" charset="0"/>
              </a:rPr>
              <a:t> brown lens</a:t>
            </a:r>
          </a:p>
          <a:p>
            <a:pPr eaLnBrk="1" hangingPunct="1"/>
            <a:r>
              <a:rPr lang="en-US" sz="1000" b="1" dirty="0" smtClean="0">
                <a:latin typeface="Calibri" pitchFamily="34" charset="0"/>
              </a:rPr>
              <a:t>74F </a:t>
            </a:r>
            <a:r>
              <a:rPr lang="en-US" sz="1000" dirty="0">
                <a:latin typeface="Calibri" pitchFamily="34" charset="0"/>
              </a:rPr>
              <a:t>Beige </a:t>
            </a:r>
            <a:r>
              <a:rPr lang="en-US" sz="1000" dirty="0" smtClean="0">
                <a:latin typeface="Calibri" pitchFamily="34" charset="0"/>
              </a:rPr>
              <a:t>pearl </a:t>
            </a:r>
            <a:r>
              <a:rPr lang="en-US" sz="1000" dirty="0">
                <a:latin typeface="Calibri" pitchFamily="34" charset="0"/>
              </a:rPr>
              <a:t>effect/shiny rose gold/grey </a:t>
            </a:r>
            <a:r>
              <a:rPr lang="en-US" sz="1000" dirty="0" err="1" smtClean="0">
                <a:latin typeface="Calibri" pitchFamily="34" charset="0"/>
              </a:rPr>
              <a:t>degradé</a:t>
            </a:r>
            <a:r>
              <a:rPr lang="en-US" sz="1000" dirty="0" smtClean="0">
                <a:latin typeface="Calibri" pitchFamily="34" charset="0"/>
              </a:rPr>
              <a:t> into beige lens</a:t>
            </a:r>
          </a:p>
          <a:p>
            <a:pPr eaLnBrk="1" hangingPunct="1"/>
            <a:endParaRPr lang="en-US" sz="10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/>
            <a:r>
              <a:rPr lang="it-IT" sz="1000" b="1" dirty="0" smtClean="0">
                <a:latin typeface="Calibri" pitchFamily="34" charset="0"/>
                <a:ea typeface="MS PGothic" pitchFamily="34" charset="-128"/>
              </a:rPr>
              <a:t>MB467S</a:t>
            </a:r>
          </a:p>
          <a:p>
            <a:r>
              <a:rPr lang="en-US" sz="1000" b="1" dirty="0" smtClean="0">
                <a:latin typeface="Calibri" pitchFamily="34" charset="0"/>
              </a:rPr>
              <a:t>05B</a:t>
            </a:r>
            <a:r>
              <a:rPr lang="en-US" sz="1000" dirty="0" smtClean="0">
                <a:latin typeface="Calibri" pitchFamily="34" charset="0"/>
              </a:rPr>
              <a:t> Shiny black with white inside/shiny light grey/</a:t>
            </a:r>
            <a:r>
              <a:rPr lang="en-US" sz="1000" dirty="0" err="1" smtClean="0">
                <a:latin typeface="Calibri" pitchFamily="34" charset="0"/>
              </a:rPr>
              <a:t>degradé</a:t>
            </a:r>
            <a:r>
              <a:rPr lang="en-US" sz="1000" dirty="0" smtClean="0">
                <a:latin typeface="Calibri" pitchFamily="34" charset="0"/>
              </a:rPr>
              <a:t> grey lens</a:t>
            </a:r>
          </a:p>
          <a:p>
            <a:r>
              <a:rPr lang="en-US" sz="1000" b="1" dirty="0" smtClean="0">
                <a:latin typeface="Calibri" pitchFamily="34" charset="0"/>
              </a:rPr>
              <a:t>56F </a:t>
            </a:r>
            <a:r>
              <a:rPr lang="en-US" sz="1000" dirty="0" smtClean="0">
                <a:latin typeface="Calibri" pitchFamily="34" charset="0"/>
              </a:rPr>
              <a:t>Shiny vintage </a:t>
            </a:r>
            <a:r>
              <a:rPr lang="en-US" sz="1000" dirty="0" err="1" smtClean="0">
                <a:latin typeface="Calibri" pitchFamily="34" charset="0"/>
              </a:rPr>
              <a:t>demi</a:t>
            </a:r>
            <a:r>
              <a:rPr lang="en-US" sz="1000" dirty="0" smtClean="0">
                <a:latin typeface="Calibri" pitchFamily="34" charset="0"/>
              </a:rPr>
              <a:t> amber /shiny rose gold/</a:t>
            </a:r>
            <a:r>
              <a:rPr lang="en-US" sz="1000" dirty="0" err="1" smtClean="0">
                <a:latin typeface="Calibri" pitchFamily="34" charset="0"/>
              </a:rPr>
              <a:t>degradé</a:t>
            </a:r>
            <a:r>
              <a:rPr lang="en-US" sz="1000" dirty="0" smtClean="0">
                <a:latin typeface="Calibri" pitchFamily="34" charset="0"/>
              </a:rPr>
              <a:t> brown lens</a:t>
            </a:r>
          </a:p>
          <a:p>
            <a:r>
              <a:rPr lang="en-US" sz="1000" b="1" dirty="0" smtClean="0">
                <a:latin typeface="Calibri" pitchFamily="34" charset="0"/>
              </a:rPr>
              <a:t>71T </a:t>
            </a:r>
            <a:r>
              <a:rPr lang="en-US" sz="1000" dirty="0" smtClean="0">
                <a:latin typeface="Calibri" pitchFamily="34" charset="0"/>
              </a:rPr>
              <a:t>Burgundy with pearl effect/shiny rose gold/</a:t>
            </a:r>
            <a:r>
              <a:rPr lang="en-US" sz="1000" dirty="0" err="1" smtClean="0">
                <a:latin typeface="Calibri" pitchFamily="34" charset="0"/>
              </a:rPr>
              <a:t>degradé</a:t>
            </a:r>
            <a:r>
              <a:rPr lang="en-US" sz="1000" dirty="0" smtClean="0">
                <a:latin typeface="Calibri" pitchFamily="34" charset="0"/>
              </a:rPr>
              <a:t> purple lens</a:t>
            </a:r>
            <a:endParaRPr lang="it-IT" sz="1000" b="1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104614" y="4149080"/>
            <a:ext cx="1804085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Классика</a:t>
            </a:r>
            <a:endParaRPr lang="it-IT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394" name="CasellaDiTesto 20"/>
          <p:cNvSpPr txBox="1">
            <a:spLocks noChangeArrowheads="1"/>
          </p:cNvSpPr>
          <p:nvPr/>
        </p:nvSpPr>
        <p:spPr bwMode="auto">
          <a:xfrm>
            <a:off x="6084168" y="2348880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latin typeface="Calibri" pitchFamily="34" charset="0"/>
                <a:ea typeface="MS PGothic" pitchFamily="34" charset="-128"/>
              </a:rPr>
              <a:t>MB446S </a:t>
            </a:r>
            <a:endParaRPr lang="it-IT" sz="1000" b="1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700338" y="1989138"/>
            <a:ext cx="3384550" cy="28797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alibri" pitchFamily="34" charset="0"/>
            </a:endParaRPr>
          </a:p>
        </p:txBody>
      </p:sp>
      <p:cxnSp>
        <p:nvCxnSpPr>
          <p:cNvPr id="26" name="Connettore 1 25"/>
          <p:cNvCxnSpPr/>
          <p:nvPr/>
        </p:nvCxnSpPr>
        <p:spPr>
          <a:xfrm>
            <a:off x="5724525" y="1989138"/>
            <a:ext cx="3419475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4868863"/>
            <a:ext cx="31686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0" name="CasellaDiTesto 29"/>
          <p:cNvSpPr txBox="1">
            <a:spLocks noChangeArrowheads="1"/>
          </p:cNvSpPr>
          <p:nvPr/>
        </p:nvSpPr>
        <p:spPr bwMode="auto">
          <a:xfrm>
            <a:off x="0" y="5229200"/>
            <a:ext cx="3286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Женственная форма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Классическая круглая и прямоугольная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формы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6403" name="CasellaDiTesto 20"/>
          <p:cNvSpPr txBox="1">
            <a:spLocks noChangeArrowheads="1"/>
          </p:cNvSpPr>
          <p:nvPr/>
        </p:nvSpPr>
        <p:spPr bwMode="auto">
          <a:xfrm>
            <a:off x="3491880" y="6237312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latin typeface="Calibri" pitchFamily="34" charset="0"/>
                <a:ea typeface="MS PGothic" pitchFamily="34" charset="-128"/>
              </a:rPr>
              <a:t>MB467S</a:t>
            </a:r>
            <a:endParaRPr lang="it-IT" sz="1000" b="1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6406" name="CasellaDiTesto 18"/>
          <p:cNvSpPr txBox="1">
            <a:spLocks noChangeArrowheads="1"/>
          </p:cNvSpPr>
          <p:nvPr/>
        </p:nvSpPr>
        <p:spPr bwMode="auto">
          <a:xfrm>
            <a:off x="5040312" y="819869"/>
            <a:ext cx="41036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Вставки </a:t>
            </a:r>
            <a:r>
              <a:rPr lang="ru-RU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на заушниках – вдохновение от ювелирных украшений</a:t>
            </a:r>
            <a:endParaRPr lang="en-US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Современная, изысканная форма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marL="0" lvl="1" eaLnBrk="1" hangingPunct="1"/>
            <a:endParaRPr lang="en-US" sz="1200" dirty="0">
              <a:latin typeface="Calibri" pitchFamily="34" charset="0"/>
              <a:ea typeface="MS PGothic" pitchFamily="34" charset="-128"/>
            </a:endParaRPr>
          </a:p>
          <a:p>
            <a:pPr marL="0" lvl="1" eaLnBrk="1" hangingPunct="1">
              <a:buFont typeface="Wingdings" pitchFamily="2" charset="2"/>
              <a:buChar char="Ø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Вставка – имитация жемчуга</a:t>
            </a:r>
            <a:endParaRPr lang="en-US" sz="1200" dirty="0">
              <a:latin typeface="Calibri" pitchFamily="34" charset="0"/>
              <a:ea typeface="MS PGothic" pitchFamily="34" charset="-128"/>
            </a:endParaRPr>
          </a:p>
          <a:p>
            <a:pPr marL="0" lvl="1" eaLnBrk="1" hangingPunct="1">
              <a:buFont typeface="Wingdings" pitchFamily="2" charset="2"/>
              <a:buChar char="Ø"/>
            </a:pPr>
            <a:endParaRPr lang="it-IT" sz="1200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6407" name="CasellaDiTesto 23"/>
          <p:cNvSpPr txBox="1">
            <a:spLocks noChangeArrowheads="1"/>
          </p:cNvSpPr>
          <p:nvPr/>
        </p:nvSpPr>
        <p:spPr bwMode="auto">
          <a:xfrm>
            <a:off x="3275856" y="83261"/>
            <a:ext cx="244827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MB466S </a:t>
            </a:r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&amp; </a:t>
            </a:r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MB467S</a:t>
            </a:r>
            <a:endParaRPr lang="it-IT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251520" y="1085835"/>
            <a:ext cx="20882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 dirty="0" smtClean="0">
                <a:latin typeface="Calibri" pitchFamily="34" charset="0"/>
                <a:ea typeface="MS PGothic" pitchFamily="34" charset="-128"/>
              </a:rPr>
              <a:t>КУЛЬТОВЫЙ ЭЛЕМЕНТ – ЗВЕЗДА </a:t>
            </a:r>
            <a:r>
              <a:rPr lang="en-US" sz="1200" b="1" dirty="0" smtClean="0">
                <a:latin typeface="Calibri" pitchFamily="34" charset="0"/>
                <a:ea typeface="MS PGothic" pitchFamily="34" charset="-128"/>
              </a:rPr>
              <a:t>MONTBLANC </a:t>
            </a:r>
            <a:r>
              <a:rPr lang="ru-RU" sz="1200" b="1" dirty="0" smtClean="0">
                <a:latin typeface="Calibri" pitchFamily="34" charset="0"/>
                <a:ea typeface="MS PGothic" pitchFamily="34" charset="-128"/>
              </a:rPr>
              <a:t>(характерный элемент в ювелирных украшениях)</a:t>
            </a:r>
            <a:endParaRPr lang="it-IT" sz="1200" b="1" dirty="0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2" y="1997360"/>
            <a:ext cx="2003424" cy="179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895" y="686917"/>
            <a:ext cx="1830113" cy="102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>
            <a:off x="3570681" y="973115"/>
            <a:ext cx="409110" cy="50405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466905" y="570619"/>
            <a:ext cx="1079500" cy="360363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ВДОХНОВЕНИЕ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282910" y="4926398"/>
            <a:ext cx="115212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ФОРМА  И РАЗМЕР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7163804" y="2060848"/>
            <a:ext cx="158514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fr-FR" sz="1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МАТЕРИАЛЫ И ЦВЕТА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956376" y="548680"/>
            <a:ext cx="93548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ОПИСАНИЕ</a:t>
            </a:r>
            <a:endParaRPr lang="fr-FR" sz="15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31" name="Connettore 1 30"/>
          <p:cNvCxnSpPr/>
          <p:nvPr/>
        </p:nvCxnSpPr>
        <p:spPr>
          <a:xfrm>
            <a:off x="6084168" y="4869160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>
            <a:off x="2705125" y="514772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2276872"/>
            <a:ext cx="322063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5229200"/>
            <a:ext cx="1756712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301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7" r="17212"/>
          <a:stretch/>
        </p:blipFill>
        <p:spPr bwMode="auto">
          <a:xfrm>
            <a:off x="2879503" y="671201"/>
            <a:ext cx="1908521" cy="117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CasellaDiTesto 19"/>
          <p:cNvSpPr txBox="1">
            <a:spLocks noChangeArrowheads="1"/>
          </p:cNvSpPr>
          <p:nvPr/>
        </p:nvSpPr>
        <p:spPr bwMode="auto">
          <a:xfrm>
            <a:off x="6084168" y="2571750"/>
            <a:ext cx="305983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>
                <a:latin typeface="Calibri" pitchFamily="34" charset="0"/>
              </a:rPr>
              <a:t>Фронт и кончики заушников из ацетата</a:t>
            </a:r>
            <a:r>
              <a:rPr lang="it-IT" sz="1200" dirty="0">
                <a:latin typeface="Calibri" pitchFamily="34" charset="0"/>
              </a:rPr>
              <a:t>/</a:t>
            </a:r>
            <a:r>
              <a:rPr lang="ru-RU" sz="1200" dirty="0">
                <a:latin typeface="Calibri" pitchFamily="34" charset="0"/>
              </a:rPr>
              <a:t> металлические заушники</a:t>
            </a:r>
          </a:p>
          <a:p>
            <a:pPr eaLnBrk="1" hangingPunct="1"/>
            <a:endParaRPr lang="it-IT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Размер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: 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</a:rPr>
              <a:t>57 15 135</a:t>
            </a:r>
          </a:p>
          <a:p>
            <a:pPr eaLnBrk="1" hangingPunct="1"/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3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цвета</a:t>
            </a:r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MB469S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it-IT" sz="1000" b="1" dirty="0">
                <a:latin typeface="Calibri" pitchFamily="34" charset="0"/>
              </a:rPr>
              <a:t>05B </a:t>
            </a:r>
            <a:r>
              <a:rPr lang="it-IT" sz="1000" dirty="0" err="1">
                <a:latin typeface="Calibri" pitchFamily="34" charset="0"/>
              </a:rPr>
              <a:t>Degradé</a:t>
            </a:r>
            <a:r>
              <a:rPr lang="it-IT" sz="1000" dirty="0">
                <a:latin typeface="Calibri" pitchFamily="34" charset="0"/>
              </a:rPr>
              <a:t> dark </a:t>
            </a:r>
            <a:r>
              <a:rPr lang="it-IT" sz="1000" dirty="0" err="1">
                <a:latin typeface="Calibri" pitchFamily="34" charset="0"/>
              </a:rPr>
              <a:t>grey</a:t>
            </a:r>
            <a:r>
              <a:rPr lang="it-IT" sz="1000" dirty="0">
                <a:latin typeface="Calibri" pitchFamily="34" charset="0"/>
              </a:rPr>
              <a:t>/</a:t>
            </a:r>
            <a:r>
              <a:rPr lang="it-IT" sz="1000" dirty="0" err="1">
                <a:latin typeface="Calibri" pitchFamily="34" charset="0"/>
              </a:rPr>
              <a:t>shiny</a:t>
            </a:r>
            <a:r>
              <a:rPr lang="it-IT" sz="1000" dirty="0">
                <a:latin typeface="Calibri" pitchFamily="34" charset="0"/>
              </a:rPr>
              <a:t> light </a:t>
            </a:r>
            <a:r>
              <a:rPr lang="it-IT" sz="1000" dirty="0" err="1">
                <a:latin typeface="Calibri" pitchFamily="34" charset="0"/>
              </a:rPr>
              <a:t>grey</a:t>
            </a:r>
            <a:r>
              <a:rPr lang="it-IT" sz="1000" dirty="0">
                <a:latin typeface="Calibri" pitchFamily="34" charset="0"/>
              </a:rPr>
              <a:t>/</a:t>
            </a:r>
            <a:r>
              <a:rPr lang="it-IT" sz="1000" dirty="0" err="1">
                <a:latin typeface="Calibri" pitchFamily="34" charset="0"/>
              </a:rPr>
              <a:t>degradé</a:t>
            </a:r>
            <a:r>
              <a:rPr lang="it-IT" sz="1000" dirty="0">
                <a:latin typeface="Calibri" pitchFamily="34" charset="0"/>
              </a:rPr>
              <a:t> </a:t>
            </a:r>
            <a:r>
              <a:rPr lang="it-IT" sz="1000" dirty="0" err="1">
                <a:latin typeface="Calibri" pitchFamily="34" charset="0"/>
              </a:rPr>
              <a:t>grey</a:t>
            </a:r>
            <a:r>
              <a:rPr lang="it-IT" sz="1000" dirty="0">
                <a:latin typeface="Calibri" pitchFamily="34" charset="0"/>
              </a:rPr>
              <a:t> </a:t>
            </a:r>
            <a:r>
              <a:rPr lang="it-IT" sz="1000" dirty="0" err="1" smtClean="0">
                <a:latin typeface="Calibri" pitchFamily="34" charset="0"/>
              </a:rPr>
              <a:t>lens</a:t>
            </a:r>
            <a:endParaRPr lang="it-IT" sz="1000" dirty="0">
              <a:latin typeface="Calibri" pitchFamily="34" charset="0"/>
            </a:endParaRPr>
          </a:p>
          <a:p>
            <a:r>
              <a:rPr lang="en-US" sz="1000" b="1" dirty="0">
                <a:latin typeface="Calibri" pitchFamily="34" charset="0"/>
              </a:rPr>
              <a:t>20B</a:t>
            </a:r>
            <a:r>
              <a:rPr lang="en-US" sz="1000" dirty="0">
                <a:latin typeface="Calibri" pitchFamily="34" charset="0"/>
              </a:rPr>
              <a:t> </a:t>
            </a:r>
            <a:r>
              <a:rPr lang="en-US" sz="1000" dirty="0" err="1">
                <a:latin typeface="Calibri" pitchFamily="34" charset="0"/>
              </a:rPr>
              <a:t>Degradé</a:t>
            </a:r>
            <a:r>
              <a:rPr lang="en-US" sz="1000" dirty="0">
                <a:latin typeface="Calibri" pitchFamily="34" charset="0"/>
              </a:rPr>
              <a:t> dove-grey /shiny light grey/ grey </a:t>
            </a:r>
            <a:r>
              <a:rPr lang="en-US" sz="1000" dirty="0" err="1">
                <a:latin typeface="Calibri" pitchFamily="34" charset="0"/>
              </a:rPr>
              <a:t>degradé</a:t>
            </a:r>
            <a:r>
              <a:rPr lang="en-US" sz="1000" dirty="0">
                <a:latin typeface="Calibri" pitchFamily="34" charset="0"/>
              </a:rPr>
              <a:t> into beige </a:t>
            </a:r>
            <a:r>
              <a:rPr lang="en-US" sz="1000" dirty="0" smtClean="0">
                <a:latin typeface="Calibri" pitchFamily="34" charset="0"/>
              </a:rPr>
              <a:t>lens</a:t>
            </a:r>
          </a:p>
          <a:p>
            <a:r>
              <a:rPr lang="en-US" sz="1000" b="1" dirty="0" smtClean="0">
                <a:latin typeface="Calibri" pitchFamily="34" charset="0"/>
              </a:rPr>
              <a:t>50F</a:t>
            </a:r>
            <a:r>
              <a:rPr lang="en-US" sz="1000" dirty="0" smtClean="0">
                <a:latin typeface="Calibri" pitchFamily="34" charset="0"/>
              </a:rPr>
              <a:t> </a:t>
            </a:r>
            <a:r>
              <a:rPr lang="en-US" sz="1000" dirty="0" err="1">
                <a:latin typeface="Calibri" pitchFamily="34" charset="0"/>
              </a:rPr>
              <a:t>Degradé</a:t>
            </a:r>
            <a:r>
              <a:rPr lang="en-US" sz="1000" dirty="0">
                <a:latin typeface="Calibri" pitchFamily="34" charset="0"/>
              </a:rPr>
              <a:t> brown/shiny rose gold/</a:t>
            </a:r>
            <a:r>
              <a:rPr lang="en-US" sz="1000" dirty="0" err="1">
                <a:latin typeface="Calibri" pitchFamily="34" charset="0"/>
              </a:rPr>
              <a:t>degradé</a:t>
            </a:r>
            <a:r>
              <a:rPr lang="en-US" sz="1000" dirty="0">
                <a:latin typeface="Calibri" pitchFamily="34" charset="0"/>
              </a:rPr>
              <a:t> brown </a:t>
            </a:r>
            <a:r>
              <a:rPr lang="en-US" sz="1000" dirty="0" smtClean="0">
                <a:latin typeface="Calibri" pitchFamily="34" charset="0"/>
              </a:rPr>
              <a:t>lens</a:t>
            </a:r>
          </a:p>
          <a:p>
            <a:endParaRPr lang="en-US" sz="10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algn="just"/>
            <a:r>
              <a:rPr lang="en-US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MB468S</a:t>
            </a:r>
          </a:p>
          <a:p>
            <a:r>
              <a:rPr lang="en-US" sz="1000" b="1" dirty="0" smtClean="0">
                <a:latin typeface="Calibri" pitchFamily="34" charset="0"/>
              </a:rPr>
              <a:t>12B</a:t>
            </a:r>
            <a:r>
              <a:rPr lang="en-US" sz="1000" dirty="0" smtClean="0">
                <a:latin typeface="Calibri" pitchFamily="34" charset="0"/>
              </a:rPr>
              <a:t> Shiny medium grey beige pearl effect/grey </a:t>
            </a:r>
            <a:r>
              <a:rPr lang="en-US" sz="1000" dirty="0" err="1" smtClean="0">
                <a:latin typeface="Calibri" pitchFamily="34" charset="0"/>
              </a:rPr>
              <a:t>degradé</a:t>
            </a:r>
            <a:r>
              <a:rPr lang="en-US" sz="1000" dirty="0" smtClean="0">
                <a:latin typeface="Calibri" pitchFamily="34" charset="0"/>
              </a:rPr>
              <a:t> into beige lens</a:t>
            </a:r>
          </a:p>
          <a:p>
            <a:r>
              <a:rPr lang="it-IT" sz="1000" b="1" dirty="0" smtClean="0">
                <a:latin typeface="Calibri" pitchFamily="34" charset="0"/>
              </a:rPr>
              <a:t>28F</a:t>
            </a:r>
            <a:r>
              <a:rPr lang="it-IT" sz="1000" dirty="0" smtClean="0">
                <a:latin typeface="Calibri" pitchFamily="34" charset="0"/>
              </a:rPr>
              <a:t> </a:t>
            </a:r>
            <a:r>
              <a:rPr lang="it-IT" sz="1000" dirty="0" err="1" smtClean="0">
                <a:latin typeface="Calibri" pitchFamily="34" charset="0"/>
              </a:rPr>
              <a:t>Shiny</a:t>
            </a:r>
            <a:r>
              <a:rPr lang="it-IT" sz="1000" dirty="0" smtClean="0">
                <a:latin typeface="Calibri" pitchFamily="34" charset="0"/>
              </a:rPr>
              <a:t> rose </a:t>
            </a:r>
            <a:r>
              <a:rPr lang="it-IT" sz="1000" dirty="0" err="1" smtClean="0">
                <a:latin typeface="Calibri" pitchFamily="34" charset="0"/>
              </a:rPr>
              <a:t>gold</a:t>
            </a:r>
            <a:r>
              <a:rPr lang="it-IT" sz="1000" dirty="0" smtClean="0">
                <a:latin typeface="Calibri" pitchFamily="34" charset="0"/>
              </a:rPr>
              <a:t>/vintage demi </a:t>
            </a:r>
            <a:r>
              <a:rPr lang="it-IT" sz="1000" dirty="0" err="1" smtClean="0">
                <a:latin typeface="Calibri" pitchFamily="34" charset="0"/>
              </a:rPr>
              <a:t>amber</a:t>
            </a:r>
            <a:r>
              <a:rPr lang="it-IT" sz="1000" dirty="0" smtClean="0">
                <a:latin typeface="Calibri" pitchFamily="34" charset="0"/>
              </a:rPr>
              <a:t>/</a:t>
            </a:r>
            <a:r>
              <a:rPr lang="it-IT" sz="1000" dirty="0" err="1" smtClean="0">
                <a:latin typeface="Calibri" pitchFamily="34" charset="0"/>
              </a:rPr>
              <a:t>degradé</a:t>
            </a:r>
            <a:r>
              <a:rPr lang="it-IT" sz="1000" dirty="0" smtClean="0">
                <a:latin typeface="Calibri" pitchFamily="34" charset="0"/>
              </a:rPr>
              <a:t> </a:t>
            </a:r>
            <a:r>
              <a:rPr lang="it-IT" sz="1000" dirty="0" err="1" smtClean="0">
                <a:latin typeface="Calibri" pitchFamily="34" charset="0"/>
              </a:rPr>
              <a:t>brown</a:t>
            </a:r>
            <a:r>
              <a:rPr lang="it-IT" sz="1000" dirty="0" smtClean="0">
                <a:latin typeface="Calibri" pitchFamily="34" charset="0"/>
              </a:rPr>
              <a:t> </a:t>
            </a:r>
            <a:r>
              <a:rPr lang="it-IT" sz="1000" dirty="0" err="1" smtClean="0">
                <a:latin typeface="Calibri" pitchFamily="34" charset="0"/>
              </a:rPr>
              <a:t>lens</a:t>
            </a:r>
            <a:endParaRPr lang="it-IT" sz="1000" dirty="0" smtClean="0">
              <a:latin typeface="Calibri" pitchFamily="34" charset="0"/>
            </a:endParaRPr>
          </a:p>
          <a:p>
            <a:r>
              <a:rPr lang="en-US" sz="1000" b="1" dirty="0" smtClean="0">
                <a:latin typeface="Calibri" pitchFamily="34" charset="0"/>
              </a:rPr>
              <a:t>16D</a:t>
            </a:r>
            <a:r>
              <a:rPr lang="en-US" sz="1000" dirty="0" smtClean="0">
                <a:latin typeface="Calibri" pitchFamily="34" charset="0"/>
              </a:rPr>
              <a:t> Shiny light grey/ </a:t>
            </a:r>
            <a:r>
              <a:rPr lang="en-US" sz="1000" dirty="0" err="1" smtClean="0">
                <a:latin typeface="Calibri" pitchFamily="34" charset="0"/>
              </a:rPr>
              <a:t>irridescent</a:t>
            </a:r>
            <a:r>
              <a:rPr lang="en-US" sz="1000" dirty="0" smtClean="0">
                <a:latin typeface="Calibri" pitchFamily="34" charset="0"/>
              </a:rPr>
              <a:t> black/</a:t>
            </a:r>
            <a:r>
              <a:rPr lang="en-US" sz="1000" b="1" dirty="0" smtClean="0">
                <a:latin typeface="Calibri" pitchFamily="34" charset="0"/>
              </a:rPr>
              <a:t>POLAR</a:t>
            </a:r>
            <a:r>
              <a:rPr lang="en-US" sz="1000" dirty="0" smtClean="0">
                <a:latin typeface="Calibri" pitchFamily="34" charset="0"/>
              </a:rPr>
              <a:t> </a:t>
            </a:r>
            <a:r>
              <a:rPr lang="en-US" sz="1000" dirty="0" err="1" smtClean="0">
                <a:latin typeface="Calibri" pitchFamily="34" charset="0"/>
              </a:rPr>
              <a:t>degradé</a:t>
            </a:r>
            <a:r>
              <a:rPr lang="en-US" sz="1000" dirty="0" smtClean="0">
                <a:latin typeface="Calibri" pitchFamily="34" charset="0"/>
              </a:rPr>
              <a:t> grey lens</a:t>
            </a:r>
            <a:endParaRPr lang="it-IT" sz="10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104618" y="4149080"/>
            <a:ext cx="1804085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Классика</a:t>
            </a:r>
            <a:endParaRPr lang="it-IT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394" name="CasellaDiTesto 20"/>
          <p:cNvSpPr txBox="1">
            <a:spLocks noChangeArrowheads="1"/>
          </p:cNvSpPr>
          <p:nvPr/>
        </p:nvSpPr>
        <p:spPr bwMode="auto">
          <a:xfrm>
            <a:off x="6084168" y="2276475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MB469S 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700338" y="1989138"/>
            <a:ext cx="3384550" cy="28797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6" name="Connettore 1 25"/>
          <p:cNvCxnSpPr/>
          <p:nvPr/>
        </p:nvCxnSpPr>
        <p:spPr>
          <a:xfrm>
            <a:off x="5724525" y="1989138"/>
            <a:ext cx="3419475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4868863"/>
            <a:ext cx="31686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0" name="CasellaDiTesto 29"/>
          <p:cNvSpPr txBox="1">
            <a:spLocks noChangeArrowheads="1"/>
          </p:cNvSpPr>
          <p:nvPr/>
        </p:nvSpPr>
        <p:spPr bwMode="auto">
          <a:xfrm>
            <a:off x="468313" y="5229225"/>
            <a:ext cx="3286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Женственная форма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Форма «Авиатор»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6403" name="CasellaDiTesto 20"/>
          <p:cNvSpPr txBox="1">
            <a:spLocks noChangeArrowheads="1"/>
          </p:cNvSpPr>
          <p:nvPr/>
        </p:nvSpPr>
        <p:spPr bwMode="auto">
          <a:xfrm>
            <a:off x="3491880" y="6237312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MB468S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6406" name="CasellaDiTesto 18"/>
          <p:cNvSpPr txBox="1">
            <a:spLocks noChangeArrowheads="1"/>
          </p:cNvSpPr>
          <p:nvPr/>
        </p:nvSpPr>
        <p:spPr bwMode="auto">
          <a:xfrm>
            <a:off x="5040312" y="836712"/>
            <a:ext cx="41036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Вставки на </a:t>
            </a:r>
            <a:r>
              <a:rPr lang="ru-RU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заушниках – вдохновение от ювелирных украшений</a:t>
            </a:r>
            <a:endParaRPr lang="en-US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Современная, изысканная форма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marL="0" lvl="1" eaLnBrk="1" hangingPunct="1"/>
            <a:endParaRPr lang="en-US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marL="0" lvl="1" eaLnBrk="1" hangingPunct="1">
              <a:buFont typeface="Wingdings" pitchFamily="2" charset="2"/>
              <a:buChar char="Ø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>
                <a:latin typeface="Calibri" pitchFamily="34" charset="0"/>
                <a:ea typeface="MS PGothic" pitchFamily="34" charset="-128"/>
              </a:rPr>
              <a:t>Вставка –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имитация </a:t>
            </a:r>
            <a:r>
              <a:rPr lang="ru-RU" sz="1200" dirty="0">
                <a:latin typeface="Calibri" pitchFamily="34" charset="0"/>
                <a:ea typeface="MS PGothic" pitchFamily="34" charset="-128"/>
              </a:rPr>
              <a:t>жемчуга</a:t>
            </a:r>
            <a:endParaRPr lang="en-US" sz="1200" dirty="0">
              <a:latin typeface="Calibri" pitchFamily="34" charset="0"/>
              <a:ea typeface="MS PGothic" pitchFamily="34" charset="-128"/>
            </a:endParaRPr>
          </a:p>
          <a:p>
            <a:pPr marL="0" lvl="1" eaLnBrk="1" hangingPunct="1">
              <a:buFont typeface="Wingdings" pitchFamily="2" charset="2"/>
              <a:buChar char="Ø"/>
            </a:pPr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6407" name="CasellaDiTesto 23"/>
          <p:cNvSpPr txBox="1">
            <a:spLocks noChangeArrowheads="1"/>
          </p:cNvSpPr>
          <p:nvPr/>
        </p:nvSpPr>
        <p:spPr bwMode="auto">
          <a:xfrm>
            <a:off x="3275856" y="83261"/>
            <a:ext cx="244827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it-IT" b="1" dirty="0" smtClean="0">
                <a:solidFill>
                  <a:srgbClr val="FFFFFF"/>
                </a:solidFill>
                <a:latin typeface="Century Gothic" pitchFamily="34" charset="0"/>
              </a:rPr>
              <a:t>MB469S </a:t>
            </a:r>
            <a:r>
              <a:rPr lang="it-IT" b="1" dirty="0">
                <a:solidFill>
                  <a:srgbClr val="FFFFFF"/>
                </a:solidFill>
                <a:latin typeface="Century Gothic" pitchFamily="34" charset="0"/>
              </a:rPr>
              <a:t>&amp; </a:t>
            </a:r>
            <a:r>
              <a:rPr lang="it-IT" b="1" dirty="0" smtClean="0">
                <a:solidFill>
                  <a:srgbClr val="FFFFFF"/>
                </a:solidFill>
                <a:latin typeface="Century Gothic" pitchFamily="34" charset="0"/>
              </a:rPr>
              <a:t>MB468S</a:t>
            </a:r>
            <a:endParaRPr lang="it-IT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3" name="Ovale 2"/>
          <p:cNvSpPr/>
          <p:nvPr/>
        </p:nvSpPr>
        <p:spPr>
          <a:xfrm>
            <a:off x="3792410" y="764704"/>
            <a:ext cx="779590" cy="56829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29" name="CasellaDiTesto 29"/>
          <p:cNvSpPr txBox="1">
            <a:spLocks noChangeArrowheads="1"/>
          </p:cNvSpPr>
          <p:nvPr/>
        </p:nvSpPr>
        <p:spPr bwMode="auto">
          <a:xfrm>
            <a:off x="263501" y="836712"/>
            <a:ext cx="214825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 b="1" dirty="0" smtClean="0">
                <a:latin typeface="Calibri" pitchFamily="34" charset="0"/>
                <a:ea typeface="MS PGothic" pitchFamily="34" charset="-128"/>
              </a:rPr>
              <a:t>Элемент бесконечности -  </a:t>
            </a:r>
            <a:r>
              <a:rPr lang="it-IT" sz="1100" b="1" dirty="0" smtClean="0">
                <a:latin typeface="Calibri" pitchFamily="34" charset="0"/>
                <a:ea typeface="MS PGothic" pitchFamily="34" charset="-128"/>
              </a:rPr>
              <a:t>Infinity</a:t>
            </a:r>
            <a:r>
              <a:rPr lang="ru-RU" sz="1100" b="1" dirty="0" smtClean="0">
                <a:latin typeface="Calibri" pitchFamily="34" charset="0"/>
                <a:ea typeface="MS PGothic" pitchFamily="34" charset="-128"/>
              </a:rPr>
              <a:t> – стал новым элементом в ювелирных украшениях</a:t>
            </a:r>
            <a:endParaRPr lang="it-IT" sz="1100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180132" y="548680"/>
            <a:ext cx="1079500" cy="360363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ВДОХНОВЕНИЕ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263501" y="4930750"/>
            <a:ext cx="115212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ФОРМА И РАЗМЕР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7304266" y="2060848"/>
            <a:ext cx="158514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fr-FR" sz="1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МАТЕРИАЛЫ И ЦВЕТА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33" name="Connettore 1 32"/>
          <p:cNvCxnSpPr/>
          <p:nvPr/>
        </p:nvCxnSpPr>
        <p:spPr>
          <a:xfrm>
            <a:off x="6084168" y="4869160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2705125" y="514772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5229200"/>
            <a:ext cx="1756712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91521" y="2348880"/>
            <a:ext cx="322063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7812360" y="548680"/>
            <a:ext cx="10795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ОПИСАНИЕ</a:t>
            </a:r>
            <a:endParaRPr lang="fr-FR" sz="15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700808"/>
            <a:ext cx="2051720" cy="206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88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9" b="13847"/>
          <a:stretch/>
        </p:blipFill>
        <p:spPr bwMode="auto">
          <a:xfrm>
            <a:off x="3212958" y="620689"/>
            <a:ext cx="1203612" cy="11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CasellaDiTesto 19"/>
          <p:cNvSpPr txBox="1">
            <a:spLocks noChangeArrowheads="1"/>
          </p:cNvSpPr>
          <p:nvPr/>
        </p:nvSpPr>
        <p:spPr bwMode="auto">
          <a:xfrm>
            <a:off x="6084168" y="2623552"/>
            <a:ext cx="305983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>
                <a:latin typeface="Calibri" pitchFamily="34" charset="0"/>
              </a:rPr>
              <a:t>Фронт и кончики заушников из ацетата</a:t>
            </a:r>
            <a:r>
              <a:rPr lang="it-IT" sz="1200" dirty="0">
                <a:latin typeface="Calibri" pitchFamily="34" charset="0"/>
              </a:rPr>
              <a:t>/</a:t>
            </a:r>
            <a:r>
              <a:rPr lang="ru-RU" sz="1200" dirty="0">
                <a:latin typeface="Calibri" pitchFamily="34" charset="0"/>
              </a:rPr>
              <a:t> металлические заушники</a:t>
            </a:r>
          </a:p>
          <a:p>
            <a:pPr eaLnBrk="1" hangingPunct="1"/>
            <a:endParaRPr lang="it-IT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Размер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: 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</a:rPr>
              <a:t>56 17 135</a:t>
            </a:r>
          </a:p>
          <a:p>
            <a:pPr eaLnBrk="1" hangingPunct="1"/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4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цвета</a:t>
            </a:r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en-US" sz="1000" b="1" dirty="0" smtClean="0">
                <a:latin typeface="Calibri" pitchFamily="34" charset="0"/>
              </a:rPr>
              <a:t>01B </a:t>
            </a:r>
            <a:r>
              <a:rPr lang="en-US" sz="1000" dirty="0">
                <a:latin typeface="Calibri" pitchFamily="34" charset="0"/>
              </a:rPr>
              <a:t>Shiny black /shiny rose gold /grey </a:t>
            </a:r>
            <a:r>
              <a:rPr lang="en-US" sz="1000" dirty="0" err="1">
                <a:latin typeface="Calibri" pitchFamily="34" charset="0"/>
              </a:rPr>
              <a:t>degradé</a:t>
            </a:r>
            <a:r>
              <a:rPr lang="en-US" sz="1000" dirty="0">
                <a:latin typeface="Calibri" pitchFamily="34" charset="0"/>
              </a:rPr>
              <a:t> into beige </a:t>
            </a:r>
            <a:r>
              <a:rPr lang="en-US" sz="1000" dirty="0" smtClean="0">
                <a:latin typeface="Calibri" pitchFamily="34" charset="0"/>
              </a:rPr>
              <a:t>lens</a:t>
            </a:r>
            <a:endParaRPr lang="en-US" sz="1000" dirty="0">
              <a:latin typeface="Calibri" pitchFamily="34" charset="0"/>
            </a:endParaRPr>
          </a:p>
          <a:p>
            <a:r>
              <a:rPr lang="en-US" sz="1000" b="1" dirty="0">
                <a:latin typeface="Calibri" pitchFamily="34" charset="0"/>
              </a:rPr>
              <a:t>50F </a:t>
            </a:r>
            <a:r>
              <a:rPr lang="en-US" sz="1000" dirty="0">
                <a:latin typeface="Calibri" pitchFamily="34" charset="0"/>
              </a:rPr>
              <a:t>Shiny brown </a:t>
            </a:r>
            <a:r>
              <a:rPr lang="en-US" sz="1000" dirty="0" err="1">
                <a:latin typeface="Calibri" pitchFamily="34" charset="0"/>
              </a:rPr>
              <a:t>degradé</a:t>
            </a:r>
            <a:r>
              <a:rPr lang="en-US" sz="1000" dirty="0">
                <a:latin typeface="Calibri" pitchFamily="34" charset="0"/>
              </a:rPr>
              <a:t> into rose /shiny rose gold/ </a:t>
            </a:r>
            <a:r>
              <a:rPr lang="en-US" sz="1000" dirty="0" err="1">
                <a:latin typeface="Calibri" pitchFamily="34" charset="0"/>
              </a:rPr>
              <a:t>degradè</a:t>
            </a:r>
            <a:r>
              <a:rPr lang="en-US" sz="1000" dirty="0">
                <a:latin typeface="Calibri" pitchFamily="34" charset="0"/>
              </a:rPr>
              <a:t> brown </a:t>
            </a:r>
            <a:r>
              <a:rPr lang="en-US" sz="1000" dirty="0" smtClean="0">
                <a:latin typeface="Calibri" pitchFamily="34" charset="0"/>
              </a:rPr>
              <a:t>lens</a:t>
            </a:r>
            <a:endParaRPr lang="en-US" sz="1000" dirty="0">
              <a:latin typeface="Calibri" pitchFamily="34" charset="0"/>
            </a:endParaRPr>
          </a:p>
          <a:p>
            <a:r>
              <a:rPr lang="en-US" sz="1000" b="1" dirty="0">
                <a:latin typeface="Calibri" pitchFamily="34" charset="0"/>
              </a:rPr>
              <a:t>71T </a:t>
            </a:r>
            <a:r>
              <a:rPr lang="en-US" sz="1000" dirty="0">
                <a:latin typeface="Calibri" pitchFamily="34" charset="0"/>
              </a:rPr>
              <a:t>Shiny burgundy </a:t>
            </a:r>
            <a:r>
              <a:rPr lang="en-US" sz="1000" dirty="0" err="1">
                <a:latin typeface="Calibri" pitchFamily="34" charset="0"/>
              </a:rPr>
              <a:t>degradè</a:t>
            </a:r>
            <a:r>
              <a:rPr lang="en-US" sz="1000" dirty="0">
                <a:latin typeface="Calibri" pitchFamily="34" charset="0"/>
              </a:rPr>
              <a:t> into cherry/shiny </a:t>
            </a:r>
            <a:r>
              <a:rPr lang="en-US" sz="1000" dirty="0" smtClean="0">
                <a:latin typeface="Calibri" pitchFamily="34" charset="0"/>
              </a:rPr>
              <a:t>light </a:t>
            </a:r>
            <a:r>
              <a:rPr lang="en-US" sz="1000" dirty="0">
                <a:latin typeface="Calibri" pitchFamily="34" charset="0"/>
              </a:rPr>
              <a:t>grey/</a:t>
            </a:r>
            <a:r>
              <a:rPr lang="en-US" sz="1000" dirty="0" err="1">
                <a:latin typeface="Calibri" pitchFamily="34" charset="0"/>
              </a:rPr>
              <a:t>degradé</a:t>
            </a:r>
            <a:r>
              <a:rPr lang="en-US" sz="1000" dirty="0">
                <a:latin typeface="Calibri" pitchFamily="34" charset="0"/>
              </a:rPr>
              <a:t> </a:t>
            </a:r>
            <a:r>
              <a:rPr lang="en-US" sz="1000" dirty="0" smtClean="0">
                <a:latin typeface="Calibri" pitchFamily="34" charset="0"/>
              </a:rPr>
              <a:t>purple lens</a:t>
            </a:r>
            <a:endParaRPr lang="en-US" sz="1000" dirty="0">
              <a:latin typeface="Calibri" pitchFamily="34" charset="0"/>
            </a:endParaRPr>
          </a:p>
          <a:p>
            <a:r>
              <a:rPr lang="en-US" sz="1000" b="1" dirty="0">
                <a:latin typeface="Calibri" pitchFamily="34" charset="0"/>
              </a:rPr>
              <a:t>20B </a:t>
            </a:r>
            <a:r>
              <a:rPr lang="en-US" sz="1000" dirty="0">
                <a:latin typeface="Calibri" pitchFamily="34" charset="0"/>
              </a:rPr>
              <a:t>Shiny grey </a:t>
            </a:r>
            <a:r>
              <a:rPr lang="en-US" sz="1000" dirty="0" err="1">
                <a:latin typeface="Calibri" pitchFamily="34" charset="0"/>
              </a:rPr>
              <a:t>degradè</a:t>
            </a:r>
            <a:r>
              <a:rPr lang="en-US" sz="1000" dirty="0">
                <a:latin typeface="Calibri" pitchFamily="34" charset="0"/>
              </a:rPr>
              <a:t> into light grey / shiny </a:t>
            </a:r>
            <a:r>
              <a:rPr lang="en-US" sz="1000" dirty="0" smtClean="0">
                <a:latin typeface="Calibri" pitchFamily="34" charset="0"/>
              </a:rPr>
              <a:t>light </a:t>
            </a:r>
            <a:r>
              <a:rPr lang="en-US" sz="1000" dirty="0">
                <a:latin typeface="Calibri" pitchFamily="34" charset="0"/>
              </a:rPr>
              <a:t>grey/</a:t>
            </a:r>
            <a:r>
              <a:rPr lang="en-US" sz="1000" dirty="0" err="1">
                <a:latin typeface="Calibri" pitchFamily="34" charset="0"/>
              </a:rPr>
              <a:t>degradé</a:t>
            </a:r>
            <a:r>
              <a:rPr lang="en-US" sz="1000" dirty="0">
                <a:latin typeface="Calibri" pitchFamily="34" charset="0"/>
              </a:rPr>
              <a:t> grey into </a:t>
            </a:r>
            <a:r>
              <a:rPr lang="en-US" sz="1000" dirty="0" smtClean="0">
                <a:latin typeface="Calibri" pitchFamily="34" charset="0"/>
              </a:rPr>
              <a:t>ochre lens</a:t>
            </a:r>
            <a:endParaRPr lang="it-IT" sz="16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357589" y="3962380"/>
            <a:ext cx="1804085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Классика</a:t>
            </a:r>
            <a:endParaRPr lang="it-IT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394" name="CasellaDiTesto 20"/>
          <p:cNvSpPr txBox="1">
            <a:spLocks noChangeArrowheads="1"/>
          </p:cNvSpPr>
          <p:nvPr/>
        </p:nvSpPr>
        <p:spPr bwMode="auto">
          <a:xfrm>
            <a:off x="6084168" y="2328277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MB471S 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700338" y="1989138"/>
            <a:ext cx="3384550" cy="28797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6" name="Connettore 1 25"/>
          <p:cNvCxnSpPr/>
          <p:nvPr/>
        </p:nvCxnSpPr>
        <p:spPr>
          <a:xfrm>
            <a:off x="5724525" y="1989138"/>
            <a:ext cx="3419475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4868863"/>
            <a:ext cx="31686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6" name="CasellaDiTesto 18"/>
          <p:cNvSpPr txBox="1">
            <a:spLocks noChangeArrowheads="1"/>
          </p:cNvSpPr>
          <p:nvPr/>
        </p:nvSpPr>
        <p:spPr bwMode="auto">
          <a:xfrm>
            <a:off x="4572768" y="819869"/>
            <a:ext cx="41036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en-GB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Вставки </a:t>
            </a:r>
            <a:r>
              <a:rPr lang="ru-RU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на заушниках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и элемент звезды на линзе– </a:t>
            </a:r>
            <a:r>
              <a:rPr lang="ru-RU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вдохновение от ювелирных украшений</a:t>
            </a:r>
            <a:endParaRPr lang="en-US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Современная, изысканная форма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Новая культовая концепция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marL="0" lvl="1" eaLnBrk="1" hangingPunct="1"/>
            <a:endParaRPr lang="en-US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6407" name="CasellaDiTesto 23"/>
          <p:cNvSpPr txBox="1">
            <a:spLocks noChangeArrowheads="1"/>
          </p:cNvSpPr>
          <p:nvPr/>
        </p:nvSpPr>
        <p:spPr bwMode="auto">
          <a:xfrm>
            <a:off x="2843808" y="83261"/>
            <a:ext cx="244827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it-IT" b="1" dirty="0" smtClean="0">
                <a:solidFill>
                  <a:srgbClr val="FFFFFF"/>
                </a:solidFill>
                <a:latin typeface="Century Gothic" pitchFamily="34" charset="0"/>
              </a:rPr>
              <a:t>MB471S</a:t>
            </a:r>
            <a:endParaRPr lang="it-IT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263625" y="1013827"/>
            <a:ext cx="21481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 dirty="0">
                <a:latin typeface="Calibri" pitchFamily="34" charset="0"/>
                <a:ea typeface="MS PGothic" pitchFamily="34" charset="-128"/>
              </a:rPr>
              <a:t>КУЛЬТОВЫЙ ЭЛЕМЕНТ – ЗВЕЗДА </a:t>
            </a:r>
            <a:r>
              <a:rPr lang="en-US" sz="1200" b="1" dirty="0">
                <a:latin typeface="Calibri" pitchFamily="34" charset="0"/>
                <a:ea typeface="MS PGothic" pitchFamily="34" charset="-128"/>
              </a:rPr>
              <a:t>MONTBLANC </a:t>
            </a:r>
            <a:r>
              <a:rPr lang="ru-RU" sz="1200" b="1" dirty="0">
                <a:latin typeface="Calibri" pitchFamily="34" charset="0"/>
                <a:ea typeface="MS PGothic" pitchFamily="34" charset="-128"/>
              </a:rPr>
              <a:t>(характерный элемент в ювелирных украшениях</a:t>
            </a:r>
            <a:endParaRPr lang="it-IT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" name="Ovale 2"/>
          <p:cNvSpPr/>
          <p:nvPr/>
        </p:nvSpPr>
        <p:spPr>
          <a:xfrm>
            <a:off x="3504378" y="764704"/>
            <a:ext cx="779590" cy="56829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b="58904"/>
          <a:stretch/>
        </p:blipFill>
        <p:spPr bwMode="auto">
          <a:xfrm>
            <a:off x="292105" y="2086226"/>
            <a:ext cx="1752485" cy="140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256729" y="584522"/>
            <a:ext cx="1079500" cy="360363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ВДОХНОВЕНИЕ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107504" y="4941168"/>
            <a:ext cx="115212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7308304" y="2060848"/>
            <a:ext cx="158514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fr-FR" sz="1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МАТЕРИАЛЫ И ЦВЕТА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29" name="Connettore 1 28"/>
          <p:cNvCxnSpPr/>
          <p:nvPr/>
        </p:nvCxnSpPr>
        <p:spPr>
          <a:xfrm>
            <a:off x="6084168" y="4869160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>
            <a:off x="2705125" y="514772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2492896"/>
            <a:ext cx="322063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812360" y="548680"/>
            <a:ext cx="10795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ОПИСАНИЕ</a:t>
            </a:r>
            <a:endParaRPr lang="fr-FR" sz="15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53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39975" y="1412875"/>
            <a:ext cx="744538" cy="46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8" name="Rettangolo 57"/>
          <p:cNvSpPr/>
          <p:nvPr/>
        </p:nvSpPr>
        <p:spPr>
          <a:xfrm>
            <a:off x="5545138" y="4592638"/>
            <a:ext cx="742950" cy="465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79388" y="981075"/>
            <a:ext cx="8785225" cy="532765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6948488" y="836613"/>
            <a:ext cx="1871662" cy="288925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MOODBOARD</a:t>
            </a:r>
          </a:p>
        </p:txBody>
      </p:sp>
      <p:sp>
        <p:nvSpPr>
          <p:cNvPr id="14345" name="Rettangolo 20"/>
          <p:cNvSpPr>
            <a:spLocks noChangeArrowheads="1"/>
          </p:cNvSpPr>
          <p:nvPr/>
        </p:nvSpPr>
        <p:spPr bwMode="auto">
          <a:xfrm>
            <a:off x="250825" y="1052736"/>
            <a:ext cx="2808288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7800" indent="-177800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СОВРЕМЕННЫЕ МОДЕЛИ</a:t>
            </a:r>
            <a:endParaRPr lang="it-IT" sz="12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177800" indent="-177800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НОВЫЕ РЕШЕНИЯ В ИСПОЛНЕНИИ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65125" lvl="1" indent="-182563" algn="just">
              <a:spcAft>
                <a:spcPts val="1200"/>
              </a:spcAft>
              <a:buFont typeface="Wingdings" pitchFamily="2" charset="2"/>
              <a:buChar char="§"/>
            </a:pPr>
            <a:endParaRPr lang="it-IT" sz="400" dirty="0">
              <a:solidFill>
                <a:srgbClr val="000000"/>
              </a:solidFill>
              <a:latin typeface="Century Gothic" pitchFamily="34" charset="0"/>
              <a:cs typeface="Arial" charset="0"/>
            </a:endParaRPr>
          </a:p>
          <a:p>
            <a:pPr marL="177800" indent="-177800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ФОРМА И СТИЛЬ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65125" lvl="1" indent="-182563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</a:rPr>
              <a:t>Современная форма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65125" lvl="1" indent="-182563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</a:rPr>
              <a:t>Современный стиль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65125" lvl="1" indent="-182563" algn="just">
              <a:spcAft>
                <a:spcPts val="1200"/>
              </a:spcAft>
              <a:buFont typeface="Wingdings" pitchFamily="2" charset="2"/>
              <a:buChar char="§"/>
            </a:pPr>
            <a:endParaRPr lang="it-IT" sz="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177800" indent="-177800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Конечный потребитель</a:t>
            </a:r>
            <a:endParaRPr lang="it-IT" sz="12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65125" lvl="1" indent="-182563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Предпочитающие современные вещи</a:t>
            </a:r>
            <a:endParaRPr lang="en-US" sz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292258" y="44450"/>
            <a:ext cx="4253145" cy="40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600" tIns="64800" rIns="129600" bIns="64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КОЛЛЕКЦИЯ </a:t>
            </a:r>
            <a:r>
              <a:rPr lang="en-US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C/</a:t>
            </a:r>
            <a:r>
              <a:rPr lang="ru-RU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З ОЧКОВ </a:t>
            </a:r>
            <a:r>
              <a:rPr lang="en-GB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2013 / </a:t>
            </a:r>
            <a:r>
              <a:rPr lang="ru-RU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МОДЕРН</a:t>
            </a:r>
            <a:endParaRPr lang="en-US" b="1" dirty="0">
              <a:solidFill>
                <a:srgbClr val="F8F8F8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42" y="3958203"/>
            <a:ext cx="1702562" cy="227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4" t="12615" r="16239"/>
          <a:stretch/>
        </p:blipFill>
        <p:spPr bwMode="auto">
          <a:xfrm>
            <a:off x="428996" y="3958203"/>
            <a:ext cx="1576346" cy="228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39" y="2872784"/>
            <a:ext cx="18764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25" y="1268760"/>
            <a:ext cx="2294699" cy="151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61" y="4811326"/>
            <a:ext cx="2176876" cy="139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l="10332" t="27774" r="53641" b="29687"/>
          <a:stretch>
            <a:fillRect/>
          </a:stretch>
        </p:blipFill>
        <p:spPr bwMode="auto">
          <a:xfrm>
            <a:off x="4678190" y="2876464"/>
            <a:ext cx="198204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158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CasellaDiTesto 19"/>
          <p:cNvSpPr txBox="1">
            <a:spLocks noChangeArrowheads="1"/>
          </p:cNvSpPr>
          <p:nvPr/>
        </p:nvSpPr>
        <p:spPr bwMode="auto">
          <a:xfrm>
            <a:off x="6084168" y="2571750"/>
            <a:ext cx="305983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ru-RU" sz="1200" dirty="0">
                <a:latin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</a:rPr>
              <a:t>Фронт и заушники из ацетата, металлическая вставка и вставка из резины на заушниках</a:t>
            </a:r>
          </a:p>
          <a:p>
            <a:pPr eaLnBrk="1" hangingPunct="1">
              <a:buFont typeface="Wingdings" pitchFamily="2" charset="2"/>
              <a:buChar char="Ø"/>
            </a:pPr>
            <a:endParaRPr lang="it-IT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Размер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: 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</a:rPr>
              <a:t>58 17 140</a:t>
            </a:r>
          </a:p>
          <a:p>
            <a:pPr eaLnBrk="1" hangingPunct="1"/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3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цвета</a:t>
            </a:r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b="1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b="1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MB461S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en-US" sz="1000" b="1" dirty="0">
                <a:latin typeface="Calibri" pitchFamily="34" charset="0"/>
              </a:rPr>
              <a:t>01A </a:t>
            </a:r>
            <a:r>
              <a:rPr lang="en-US" sz="1000" dirty="0">
                <a:latin typeface="Calibri" pitchFamily="34" charset="0"/>
              </a:rPr>
              <a:t>Shiny black/stripped black/shiny rose gold/black / grey </a:t>
            </a:r>
            <a:r>
              <a:rPr lang="en-US" sz="1000" dirty="0" smtClean="0">
                <a:latin typeface="Calibri" pitchFamily="34" charset="0"/>
              </a:rPr>
              <a:t>lens</a:t>
            </a:r>
            <a:endParaRPr lang="en-US" sz="1000" dirty="0">
              <a:latin typeface="Calibri" pitchFamily="34" charset="0"/>
            </a:endParaRPr>
          </a:p>
          <a:p>
            <a:r>
              <a:rPr lang="en-US" sz="1000" b="1" dirty="0">
                <a:latin typeface="Calibri" pitchFamily="34" charset="0"/>
              </a:rPr>
              <a:t>52B</a:t>
            </a:r>
            <a:r>
              <a:rPr lang="en-US" sz="1000" dirty="0">
                <a:latin typeface="Calibri" pitchFamily="34" charset="0"/>
              </a:rPr>
              <a:t> </a:t>
            </a:r>
            <a:r>
              <a:rPr lang="en-US" sz="1000" dirty="0" smtClean="0">
                <a:latin typeface="Calibri" pitchFamily="34" charset="0"/>
              </a:rPr>
              <a:t>Shiny </a:t>
            </a:r>
            <a:r>
              <a:rPr lang="en-US" sz="1000" dirty="0" err="1" smtClean="0">
                <a:latin typeface="Calibri" pitchFamily="34" charset="0"/>
              </a:rPr>
              <a:t>havana</a:t>
            </a:r>
            <a:r>
              <a:rPr lang="en-US" sz="1000" dirty="0" smtClean="0">
                <a:latin typeface="Calibri" pitchFamily="34" charset="0"/>
              </a:rPr>
              <a:t> / </a:t>
            </a:r>
            <a:r>
              <a:rPr lang="en-US" sz="1000" dirty="0" err="1">
                <a:latin typeface="Calibri" pitchFamily="34" charset="0"/>
              </a:rPr>
              <a:t>degradé</a:t>
            </a:r>
            <a:r>
              <a:rPr lang="en-US" sz="1000" dirty="0">
                <a:latin typeface="Calibri" pitchFamily="34" charset="0"/>
              </a:rPr>
              <a:t> grey </a:t>
            </a:r>
            <a:r>
              <a:rPr lang="en-US" sz="1000" dirty="0" smtClean="0">
                <a:latin typeface="Calibri" pitchFamily="34" charset="0"/>
              </a:rPr>
              <a:t>lens</a:t>
            </a:r>
            <a:endParaRPr lang="en-US" sz="1000" dirty="0">
              <a:latin typeface="Calibri" pitchFamily="34" charset="0"/>
            </a:endParaRPr>
          </a:p>
          <a:p>
            <a:r>
              <a:rPr lang="en-US" sz="1000" b="1" dirty="0">
                <a:latin typeface="Calibri" pitchFamily="34" charset="0"/>
              </a:rPr>
              <a:t>69T</a:t>
            </a:r>
            <a:r>
              <a:rPr lang="en-US" sz="1000" dirty="0">
                <a:latin typeface="Calibri" pitchFamily="34" charset="0"/>
              </a:rPr>
              <a:t> Shiny burgundy/shiny dark grey/grey or burgundy/</a:t>
            </a:r>
            <a:r>
              <a:rPr lang="en-US" sz="1000" dirty="0" err="1">
                <a:latin typeface="Calibri" pitchFamily="34" charset="0"/>
              </a:rPr>
              <a:t>degradé</a:t>
            </a:r>
            <a:r>
              <a:rPr lang="en-US" sz="1000" dirty="0">
                <a:latin typeface="Calibri" pitchFamily="34" charset="0"/>
              </a:rPr>
              <a:t> </a:t>
            </a:r>
            <a:r>
              <a:rPr lang="en-US" sz="1000" dirty="0" smtClean="0">
                <a:latin typeface="Calibri" pitchFamily="34" charset="0"/>
              </a:rPr>
              <a:t>purple lens</a:t>
            </a:r>
          </a:p>
          <a:p>
            <a:endParaRPr lang="en-US" sz="10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en-US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MB462S</a:t>
            </a:r>
          </a:p>
          <a:p>
            <a:r>
              <a:rPr lang="en-US" sz="1000" b="1" dirty="0" smtClean="0">
                <a:latin typeface="Calibri" pitchFamily="34" charset="0"/>
              </a:rPr>
              <a:t>01A</a:t>
            </a:r>
            <a:r>
              <a:rPr lang="en-US" sz="1000" dirty="0" smtClean="0">
                <a:latin typeface="Calibri" pitchFamily="34" charset="0"/>
              </a:rPr>
              <a:t> Shiny black/shiny medium grey/dark grey/</a:t>
            </a:r>
            <a:r>
              <a:rPr lang="en-US" sz="1000" dirty="0" err="1" smtClean="0">
                <a:latin typeface="Calibri" pitchFamily="34" charset="0"/>
              </a:rPr>
              <a:t>degradé</a:t>
            </a:r>
            <a:r>
              <a:rPr lang="en-US" sz="1000" dirty="0" smtClean="0">
                <a:latin typeface="Calibri" pitchFamily="34" charset="0"/>
              </a:rPr>
              <a:t> grey lens</a:t>
            </a:r>
          </a:p>
          <a:p>
            <a:r>
              <a:rPr lang="it-IT" sz="1000" b="1" dirty="0" smtClean="0">
                <a:latin typeface="Calibri" pitchFamily="34" charset="0"/>
              </a:rPr>
              <a:t>52T </a:t>
            </a:r>
            <a:r>
              <a:rPr lang="it-IT" sz="1000" dirty="0" err="1" smtClean="0">
                <a:latin typeface="Calibri" pitchFamily="34" charset="0"/>
              </a:rPr>
              <a:t>Shiny</a:t>
            </a:r>
            <a:r>
              <a:rPr lang="it-IT" sz="1000" dirty="0" smtClean="0">
                <a:latin typeface="Calibri" pitchFamily="34" charset="0"/>
              </a:rPr>
              <a:t> demi </a:t>
            </a:r>
            <a:r>
              <a:rPr lang="it-IT" sz="1000" dirty="0" err="1" smtClean="0">
                <a:latin typeface="Calibri" pitchFamily="34" charset="0"/>
              </a:rPr>
              <a:t>amber</a:t>
            </a:r>
            <a:r>
              <a:rPr lang="it-IT" sz="1000" dirty="0" smtClean="0">
                <a:latin typeface="Calibri" pitchFamily="34" charset="0"/>
              </a:rPr>
              <a:t> /rose </a:t>
            </a:r>
            <a:r>
              <a:rPr lang="it-IT" sz="1000" dirty="0" err="1" smtClean="0">
                <a:latin typeface="Calibri" pitchFamily="34" charset="0"/>
              </a:rPr>
              <a:t>gold</a:t>
            </a:r>
            <a:r>
              <a:rPr lang="it-IT" sz="1000" dirty="0" smtClean="0">
                <a:latin typeface="Calibri" pitchFamily="34" charset="0"/>
              </a:rPr>
              <a:t>/dark </a:t>
            </a:r>
            <a:r>
              <a:rPr lang="it-IT" sz="1000" dirty="0" err="1" smtClean="0">
                <a:latin typeface="Calibri" pitchFamily="34" charset="0"/>
              </a:rPr>
              <a:t>brown</a:t>
            </a:r>
            <a:r>
              <a:rPr lang="it-IT" sz="1000" dirty="0" smtClean="0">
                <a:latin typeface="Calibri" pitchFamily="34" charset="0"/>
              </a:rPr>
              <a:t>/ </a:t>
            </a:r>
            <a:r>
              <a:rPr lang="it-IT" sz="1000" dirty="0" err="1" smtClean="0">
                <a:latin typeface="Calibri" pitchFamily="34" charset="0"/>
              </a:rPr>
              <a:t>degradé</a:t>
            </a:r>
            <a:r>
              <a:rPr lang="it-IT" sz="1000" dirty="0" smtClean="0">
                <a:latin typeface="Calibri" pitchFamily="34" charset="0"/>
              </a:rPr>
              <a:t> </a:t>
            </a:r>
            <a:r>
              <a:rPr lang="it-IT" sz="1000" dirty="0" err="1" smtClean="0">
                <a:latin typeface="Calibri" pitchFamily="34" charset="0"/>
              </a:rPr>
              <a:t>purple</a:t>
            </a:r>
            <a:r>
              <a:rPr lang="it-IT" sz="1000" dirty="0" smtClean="0">
                <a:latin typeface="Calibri" pitchFamily="34" charset="0"/>
              </a:rPr>
              <a:t> </a:t>
            </a:r>
            <a:r>
              <a:rPr lang="it-IT" sz="1000" dirty="0" err="1" smtClean="0">
                <a:latin typeface="Calibri" pitchFamily="34" charset="0"/>
              </a:rPr>
              <a:t>lens</a:t>
            </a:r>
            <a:endParaRPr lang="it-IT" sz="1000" dirty="0" smtClean="0">
              <a:latin typeface="Calibri" pitchFamily="34" charset="0"/>
            </a:endParaRPr>
          </a:p>
          <a:p>
            <a:r>
              <a:rPr lang="en-US" sz="1000" b="1" dirty="0" smtClean="0">
                <a:latin typeface="Calibri" pitchFamily="34" charset="0"/>
              </a:rPr>
              <a:t>41N </a:t>
            </a:r>
            <a:r>
              <a:rPr lang="en-US" sz="1000" dirty="0" smtClean="0">
                <a:latin typeface="Calibri" pitchFamily="34" charset="0"/>
              </a:rPr>
              <a:t>Shiny stripped honey yellow/medium grey/green/green lens</a:t>
            </a:r>
            <a:endParaRPr lang="en-US" sz="1000" b="1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310120" y="3843205"/>
            <a:ext cx="164102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Модерн</a:t>
            </a:r>
            <a:endParaRPr lang="it-IT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394" name="CasellaDiTesto 20"/>
          <p:cNvSpPr txBox="1">
            <a:spLocks noChangeArrowheads="1"/>
          </p:cNvSpPr>
          <p:nvPr/>
        </p:nvSpPr>
        <p:spPr bwMode="auto">
          <a:xfrm>
            <a:off x="6084168" y="2348880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MB461S 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700338" y="1989138"/>
            <a:ext cx="3384550" cy="28797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6" name="Connettore 1 25"/>
          <p:cNvCxnSpPr/>
          <p:nvPr/>
        </p:nvCxnSpPr>
        <p:spPr>
          <a:xfrm>
            <a:off x="5724525" y="1989138"/>
            <a:ext cx="3419475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4868863"/>
            <a:ext cx="31686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6" name="CasellaDiTesto 18"/>
          <p:cNvSpPr txBox="1">
            <a:spLocks noChangeArrowheads="1"/>
          </p:cNvSpPr>
          <p:nvPr/>
        </p:nvSpPr>
        <p:spPr bwMode="auto">
          <a:xfrm>
            <a:off x="5004048" y="810369"/>
            <a:ext cx="4103688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Вставки на заушниках  и элемент звезды на линзе– вдохновение от ювелирных украшений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05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Сочетание драгоценных металлов и спортивных элементов – резиновые вставки на заушниках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6407" name="CasellaDiTesto 23"/>
          <p:cNvSpPr txBox="1">
            <a:spLocks noChangeArrowheads="1"/>
          </p:cNvSpPr>
          <p:nvPr/>
        </p:nvSpPr>
        <p:spPr bwMode="auto">
          <a:xfrm>
            <a:off x="2843808" y="83261"/>
            <a:ext cx="244827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it-IT" b="1" dirty="0" smtClean="0">
                <a:solidFill>
                  <a:srgbClr val="FFFFFF"/>
                </a:solidFill>
                <a:latin typeface="Century Gothic" pitchFamily="34" charset="0"/>
              </a:rPr>
              <a:t>MB461S &amp; MB462S</a:t>
            </a:r>
            <a:endParaRPr lang="it-IT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3" name="Ovale 2"/>
          <p:cNvSpPr/>
          <p:nvPr/>
        </p:nvSpPr>
        <p:spPr>
          <a:xfrm>
            <a:off x="3504378" y="764704"/>
            <a:ext cx="779590" cy="56829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20" name="CasellaDiTesto 13"/>
          <p:cNvSpPr txBox="1">
            <a:spLocks noChangeArrowheads="1"/>
          </p:cNvSpPr>
          <p:nvPr/>
        </p:nvSpPr>
        <p:spPr bwMode="auto">
          <a:xfrm>
            <a:off x="128218" y="944885"/>
            <a:ext cx="16138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 dirty="0" smtClean="0">
                <a:latin typeface="Calibri" pitchFamily="34" charset="0"/>
                <a:ea typeface="MS PGothic" pitchFamily="34" charset="-128"/>
              </a:rPr>
              <a:t>Современный дизайн</a:t>
            </a:r>
            <a:r>
              <a:rPr lang="ru-RU" sz="12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– лейтмотив аксессуаров для мужчин</a:t>
            </a:r>
            <a:endParaRPr lang="en-GB" sz="1200" b="1" dirty="0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1651"/>
            <a:ext cx="2294699" cy="151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asellaDiTesto 20"/>
          <p:cNvSpPr txBox="1">
            <a:spLocks noChangeArrowheads="1"/>
          </p:cNvSpPr>
          <p:nvPr/>
        </p:nvSpPr>
        <p:spPr bwMode="auto">
          <a:xfrm>
            <a:off x="3491880" y="6237312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MB462S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b="29571"/>
          <a:stretch/>
        </p:blipFill>
        <p:spPr bwMode="auto">
          <a:xfrm>
            <a:off x="2700339" y="643833"/>
            <a:ext cx="1872430" cy="85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CasellaDiTesto 29"/>
          <p:cNvSpPr txBox="1">
            <a:spLocks noChangeArrowheads="1"/>
          </p:cNvSpPr>
          <p:nvPr/>
        </p:nvSpPr>
        <p:spPr bwMode="auto">
          <a:xfrm>
            <a:off x="61738" y="5394351"/>
            <a:ext cx="3286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Мужская модель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08655" y="6616403"/>
            <a:ext cx="1333452" cy="196626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lvl="0" algn="ctr" defTabSz="914290">
              <a:defRPr/>
            </a:pPr>
            <a:r>
              <a:rPr lang="ru-RU" sz="1000" kern="0" dirty="0">
                <a:solidFill>
                  <a:prstClr val="white"/>
                </a:solidFill>
                <a:latin typeface="Calibri" pitchFamily="34" charset="0"/>
              </a:rPr>
              <a:t>Азиатская Посадка</a:t>
            </a:r>
            <a:endParaRPr lang="it-IT" sz="1000" kern="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8" name="Stella a 5 punte 27"/>
          <p:cNvSpPr/>
          <p:nvPr/>
        </p:nvSpPr>
        <p:spPr>
          <a:xfrm>
            <a:off x="5565803" y="4334311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32" name="Stella a 5 punte 31"/>
          <p:cNvSpPr/>
          <p:nvPr/>
        </p:nvSpPr>
        <p:spPr>
          <a:xfrm>
            <a:off x="221245" y="6597352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33" name="AutoShape 8"/>
          <p:cNvSpPr>
            <a:spLocks noChangeArrowheads="1"/>
          </p:cNvSpPr>
          <p:nvPr/>
        </p:nvSpPr>
        <p:spPr bwMode="auto">
          <a:xfrm>
            <a:off x="228239" y="584522"/>
            <a:ext cx="1079500" cy="360363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ВДОХНОВЕНИЕ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233362" y="4941168"/>
            <a:ext cx="115212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ФОРМА И РАЗМЕР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7308304" y="2060848"/>
            <a:ext cx="158514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fr-FR" sz="1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МАТЕРИАЛЫ И ЦВЕТА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37" name="Connettore 1 36"/>
          <p:cNvCxnSpPr/>
          <p:nvPr/>
        </p:nvCxnSpPr>
        <p:spPr>
          <a:xfrm>
            <a:off x="6084168" y="4869160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>
            <a:off x="2705125" y="514772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2276872"/>
            <a:ext cx="322063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7" y="4941168"/>
            <a:ext cx="2225221" cy="136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812360" y="548680"/>
            <a:ext cx="10795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ОПИСАНИЕ</a:t>
            </a:r>
            <a:endParaRPr lang="fr-FR" sz="15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55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AutoShape 4"/>
          <p:cNvSpPr>
            <a:spLocks noChangeArrowheads="1"/>
          </p:cNvSpPr>
          <p:nvPr/>
        </p:nvSpPr>
        <p:spPr bwMode="blackWhite">
          <a:xfrm>
            <a:off x="3814837" y="620688"/>
            <a:ext cx="2092325" cy="287338"/>
          </a:xfrm>
          <a:prstGeom prst="roundRect">
            <a:avLst>
              <a:gd name="adj" fmla="val 50000"/>
            </a:avLst>
          </a:prstGeom>
          <a:gradFill>
            <a:gsLst>
              <a:gs pos="87000">
                <a:schemeClr val="accent2">
                  <a:lumMod val="50000"/>
                </a:schemeClr>
              </a:gs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lIns="108000" rIns="0" anchor="ctr"/>
          <a:lstStyle/>
          <a:p>
            <a:pPr indent="-82550" algn="ctr" fontAlgn="base">
              <a:spcBef>
                <a:spcPct val="0"/>
              </a:spcBef>
              <a:spcAft>
                <a:spcPts val="600"/>
              </a:spcAft>
            </a:pP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КОНЕЧНЫЙ ПОТРЕБИТЕЛЬ</a:t>
            </a:r>
            <a:r>
              <a:rPr lang="en-US" sz="1100" b="1" dirty="0" smtClean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endParaRPr lang="en-US" sz="1100" b="1" dirty="0">
              <a:solidFill>
                <a:srgbClr val="FFFF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9942" name="Rettangolo 55"/>
          <p:cNvSpPr>
            <a:spLocks noChangeArrowheads="1"/>
          </p:cNvSpPr>
          <p:nvPr/>
        </p:nvSpPr>
        <p:spPr bwMode="auto">
          <a:xfrm>
            <a:off x="3779912" y="919138"/>
            <a:ext cx="49685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Calibri" pitchFamily="34" charset="0"/>
              </a:rPr>
              <a:t>Основной покупатель</a:t>
            </a:r>
            <a:r>
              <a:rPr lang="en-US" sz="1100" dirty="0" smtClean="0">
                <a:latin typeface="Calibri" pitchFamily="34" charset="0"/>
              </a:rPr>
              <a:t>:</a:t>
            </a:r>
            <a:r>
              <a:rPr lang="ru-RU" sz="1100" dirty="0" smtClean="0">
                <a:latin typeface="Calibri" pitchFamily="34" charset="0"/>
              </a:rPr>
              <a:t>мужчина. Второстепенный: женщина</a:t>
            </a:r>
          </a:p>
          <a:p>
            <a:r>
              <a:rPr lang="ru-RU" sz="1100" dirty="0" smtClean="0">
                <a:latin typeface="Calibri" pitchFamily="34" charset="0"/>
              </a:rPr>
              <a:t>Возраст: за 35.</a:t>
            </a:r>
            <a:r>
              <a:rPr lang="ru-RU" sz="1100" dirty="0">
                <a:latin typeface="Calibri" pitchFamily="34" charset="0"/>
              </a:rPr>
              <a:t> </a:t>
            </a:r>
            <a:r>
              <a:rPr lang="ru-RU" sz="1100" dirty="0" smtClean="0">
                <a:latin typeface="Calibri" pitchFamily="34" charset="0"/>
              </a:rPr>
              <a:t>Высокообразованный</a:t>
            </a:r>
            <a:r>
              <a:rPr lang="ru-RU" sz="1100" dirty="0" smtClean="0">
                <a:latin typeface="Calibri" pitchFamily="34" charset="0"/>
              </a:rPr>
              <a:t>, высокий уровень дохода</a:t>
            </a:r>
            <a:endParaRPr lang="en-US" sz="1100" dirty="0" smtClean="0">
              <a:latin typeface="Calibri" pitchFamily="34" charset="0"/>
            </a:endParaRPr>
          </a:p>
        </p:txBody>
      </p:sp>
      <p:sp>
        <p:nvSpPr>
          <p:cNvPr id="39943" name="AutoShape 4"/>
          <p:cNvSpPr>
            <a:spLocks noChangeArrowheads="1"/>
          </p:cNvSpPr>
          <p:nvPr/>
        </p:nvSpPr>
        <p:spPr bwMode="blackWhite">
          <a:xfrm>
            <a:off x="3813250" y="1428750"/>
            <a:ext cx="2093912" cy="287338"/>
          </a:xfrm>
          <a:prstGeom prst="roundRect">
            <a:avLst>
              <a:gd name="adj" fmla="val 50000"/>
            </a:avLst>
          </a:prstGeom>
          <a:gradFill>
            <a:gsLst>
              <a:gs pos="87000">
                <a:schemeClr val="accent2">
                  <a:lumMod val="50000"/>
                </a:schemeClr>
              </a:gs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lIns="108000" rIns="0" anchor="ctr"/>
          <a:lstStyle/>
          <a:p>
            <a:pPr indent="-82550" algn="ctr" fontAlgn="base">
              <a:spcBef>
                <a:spcPct val="0"/>
              </a:spcBef>
              <a:spcAft>
                <a:spcPts val="600"/>
              </a:spcAft>
            </a:pP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ВЗГЛЯД ПОКУПАТЕЛЯ</a:t>
            </a:r>
            <a:r>
              <a:rPr lang="en-US" sz="1100" b="1" dirty="0" smtClean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endParaRPr lang="en-US" sz="1100" b="1" dirty="0">
              <a:solidFill>
                <a:srgbClr val="FFFF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9944" name="Rettangolo 63"/>
          <p:cNvSpPr>
            <a:spLocks noChangeArrowheads="1"/>
          </p:cNvSpPr>
          <p:nvPr/>
        </p:nvSpPr>
        <p:spPr bwMode="auto">
          <a:xfrm>
            <a:off x="3799275" y="1800264"/>
            <a:ext cx="5145013" cy="48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 smtClean="0">
                <a:latin typeface="Calibri"/>
                <a:ea typeface="Calibri"/>
                <a:cs typeface="Times New Roman"/>
              </a:rPr>
              <a:t>Покупателю нужны вещи класса люкс, которые отличаются своей уникальностью, высоким качеством, вневременным дизайном. </a:t>
            </a:r>
            <a:endParaRPr lang="it-IT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39947" name="AutoShape 4"/>
          <p:cNvSpPr>
            <a:spLocks noChangeArrowheads="1"/>
          </p:cNvSpPr>
          <p:nvPr/>
        </p:nvSpPr>
        <p:spPr bwMode="blackWhite">
          <a:xfrm>
            <a:off x="1927225" y="2636912"/>
            <a:ext cx="2491588" cy="319088"/>
          </a:xfrm>
          <a:prstGeom prst="roundRect">
            <a:avLst>
              <a:gd name="adj" fmla="val 50000"/>
            </a:avLst>
          </a:prstGeom>
          <a:gradFill>
            <a:gsLst>
              <a:gs pos="87000">
                <a:schemeClr val="accent2">
                  <a:lumMod val="50000"/>
                </a:schemeClr>
              </a:gs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lIns="108000" rIns="0" anchor="ctr"/>
          <a:lstStyle/>
          <a:p>
            <a:pPr indent="-82550" algn="ctr" fontAlgn="base">
              <a:spcBef>
                <a:spcPct val="0"/>
              </a:spcBef>
              <a:spcAft>
                <a:spcPts val="600"/>
              </a:spcAft>
            </a:pP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ПОЗИЦИОНИРОВАНИЕ БРЭНДА</a:t>
            </a:r>
            <a:r>
              <a:rPr lang="en-US" sz="1100" b="1" dirty="0" smtClean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endParaRPr lang="en-US" sz="1100" b="1" dirty="0">
              <a:solidFill>
                <a:srgbClr val="FFFF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9948" name="Rettangolo 67"/>
          <p:cNvSpPr>
            <a:spLocks noChangeArrowheads="1"/>
          </p:cNvSpPr>
          <p:nvPr/>
        </p:nvSpPr>
        <p:spPr bwMode="auto">
          <a:xfrm>
            <a:off x="1892300" y="2972415"/>
            <a:ext cx="7032625" cy="156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3663" algn="just">
              <a:spcBef>
                <a:spcPts val="300"/>
              </a:spcBef>
            </a:pP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ФИЛОСОФИЯ</a:t>
            </a:r>
            <a:r>
              <a:rPr lang="en-US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Дизайнеры брэнда вкладывают свою душу в изготовление деталей, которые отражают ценности брэнда </a:t>
            </a:r>
          </a:p>
          <a:p>
            <a:pPr marL="93663" algn="just">
              <a:spcBef>
                <a:spcPts val="300"/>
              </a:spcBef>
            </a:pPr>
            <a:r>
              <a:rPr lang="en-US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РАДИЦИИ</a:t>
            </a:r>
            <a:r>
              <a:rPr lang="en-US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ru-RU" sz="11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МВ </a:t>
            </a: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объединяет </a:t>
            </a:r>
            <a:r>
              <a:rPr lang="ru-RU" sz="11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тонкую работу европейских мастеров с проверенным временем дизайном, претворяя в жизнь детали, отражающие классическое наследие и изысканное творчество</a:t>
            </a: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  <a:p>
            <a:pPr marL="93663" algn="just">
              <a:spcBef>
                <a:spcPts val="300"/>
              </a:spcBef>
            </a:pP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ЭЛЕГАНТНОСТЬ</a:t>
            </a:r>
            <a:r>
              <a:rPr lang="en-US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r>
              <a:rPr lang="ru-RU" sz="11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Б</a:t>
            </a: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лагополучие </a:t>
            </a:r>
            <a:r>
              <a:rPr lang="ru-RU" sz="11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это </a:t>
            </a: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прерогатива, </a:t>
            </a:r>
            <a:r>
              <a:rPr lang="ru-RU" sz="11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а</a:t>
            </a: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эксклюзивные продукты делают </a:t>
            </a:r>
            <a:r>
              <a:rPr lang="ru-RU" sz="11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экстраординарную жизнь еще более исключительной</a:t>
            </a:r>
            <a:r>
              <a:rPr lang="en-US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ru-RU" sz="11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93663" algn="just">
              <a:spcBef>
                <a:spcPts val="300"/>
              </a:spcBef>
            </a:pP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ВНЕ ВРЕМЕНИ: </a:t>
            </a:r>
            <a:r>
              <a:rPr lang="ru-RU" sz="11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сегодня при постоянно растущем ритме жизни, важно иметь </a:t>
            </a: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дело </a:t>
            </a:r>
            <a:r>
              <a:rPr lang="ru-RU" sz="11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 продуктом, который сделан "на века" </a:t>
            </a: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</a:t>
            </a:r>
            <a:endParaRPr lang="en-US" sz="11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9949" name="AutoShape 4"/>
          <p:cNvSpPr>
            <a:spLocks noChangeArrowheads="1"/>
          </p:cNvSpPr>
          <p:nvPr/>
        </p:nvSpPr>
        <p:spPr bwMode="blackWhite">
          <a:xfrm>
            <a:off x="1984947" y="4717529"/>
            <a:ext cx="3091109" cy="287337"/>
          </a:xfrm>
          <a:prstGeom prst="roundRect">
            <a:avLst>
              <a:gd name="adj" fmla="val 50000"/>
            </a:avLst>
          </a:prstGeom>
          <a:gradFill>
            <a:gsLst>
              <a:gs pos="87000">
                <a:schemeClr val="accent2">
                  <a:lumMod val="50000"/>
                </a:schemeClr>
              </a:gs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lIns="108000" rIns="0" anchor="ctr"/>
          <a:lstStyle/>
          <a:p>
            <a:pPr indent="-82550" algn="ctr" fontAlgn="base">
              <a:spcBef>
                <a:spcPct val="0"/>
              </a:spcBef>
              <a:spcAft>
                <a:spcPts val="600"/>
              </a:spcAft>
            </a:pP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ОПИСАНИЕ:</a:t>
            </a:r>
            <a:endParaRPr lang="en-US" sz="1100" b="1" dirty="0">
              <a:solidFill>
                <a:srgbClr val="FFFF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4" name="Rettangolo 73"/>
          <p:cNvSpPr/>
          <p:nvPr/>
        </p:nvSpPr>
        <p:spPr>
          <a:xfrm>
            <a:off x="1812925" y="620688"/>
            <a:ext cx="7112000" cy="5688037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726898" y="44450"/>
            <a:ext cx="1383834" cy="40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600" tIns="64800" rIns="129600" bIns="64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8F8F8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ОПИСАНИЕ</a:t>
            </a:r>
            <a:endParaRPr lang="en-US" b="1" dirty="0">
              <a:solidFill>
                <a:srgbClr val="F8F8F8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4" y="684558"/>
            <a:ext cx="3357327" cy="172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Immagine 23" descr="Schermata 12-2456273 alle 12.54.2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6" y="5317602"/>
            <a:ext cx="1706211" cy="92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23" descr="Schermata 05-2456421 alle 12.32.2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1" y="2686529"/>
            <a:ext cx="1707907" cy="98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magine 24" descr="Schermata 05-2456421 alle 12.34.03.png"/>
          <p:cNvPicPr>
            <a:picLocks noChangeAspect="1"/>
          </p:cNvPicPr>
          <p:nvPr/>
        </p:nvPicPr>
        <p:blipFill>
          <a:blip r:embed="rId5" cstate="print">
            <a:lum bright="-8000"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" y="4005064"/>
            <a:ext cx="1678664" cy="95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ttangolo 5"/>
          <p:cNvSpPr>
            <a:spLocks noChangeArrowheads="1"/>
          </p:cNvSpPr>
          <p:nvPr/>
        </p:nvSpPr>
        <p:spPr bwMode="auto">
          <a:xfrm>
            <a:off x="1812925" y="5013874"/>
            <a:ext cx="664750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Зрелые мужчины, предпочитающие продукцию класса люкс, высокого качества, с вневременным дизайном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1100" dirty="0">
              <a:solidFill>
                <a:srgbClr val="000000"/>
              </a:solidFill>
              <a:latin typeface="Calibri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</a:rPr>
              <a:t>Коллекция очков отражает дух МВ</a:t>
            </a:r>
            <a:r>
              <a:rPr lang="en-US" sz="1100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</a:rPr>
              <a:t> широкая линейка моделей с изысканным дизайном</a:t>
            </a:r>
            <a:r>
              <a:rPr lang="en-US" sz="11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ru-RU" sz="11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</a:rPr>
              <a:t>Изысканность отражена в каждой модели благодаря дизайну, </a:t>
            </a: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</a:rPr>
              <a:t>вниманию </a:t>
            </a:r>
            <a:r>
              <a:rPr lang="ru-RU" sz="1100" dirty="0" smtClean="0">
                <a:solidFill>
                  <a:srgbClr val="000000"/>
                </a:solidFill>
                <a:latin typeface="Calibri" pitchFamily="34" charset="0"/>
              </a:rPr>
              <a:t>к деталям, изысканным материалам, выбору цвета.  </a:t>
            </a:r>
            <a:endParaRPr lang="en-GB" sz="11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8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20240" r="16342"/>
          <a:stretch/>
        </p:blipFill>
        <p:spPr bwMode="auto">
          <a:xfrm>
            <a:off x="2735488" y="620688"/>
            <a:ext cx="1908520" cy="131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CasellaDiTesto 19"/>
          <p:cNvSpPr txBox="1">
            <a:spLocks noChangeArrowheads="1"/>
          </p:cNvSpPr>
          <p:nvPr/>
        </p:nvSpPr>
        <p:spPr bwMode="auto">
          <a:xfrm>
            <a:off x="6084168" y="2688590"/>
            <a:ext cx="305983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4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</a:rPr>
              <a:t>Фронт и заушники из ацетата, вставки из металла и резины на заушниках</a:t>
            </a:r>
          </a:p>
          <a:p>
            <a:pPr eaLnBrk="1" hangingPunct="1">
              <a:buFont typeface="Wingdings" pitchFamily="2" charset="2"/>
              <a:buChar char="Ø"/>
            </a:pPr>
            <a:endParaRPr lang="it-IT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Размер: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</a:rPr>
              <a:t>57 16 140</a:t>
            </a:r>
          </a:p>
          <a:p>
            <a:pPr eaLnBrk="1" hangingPunct="1"/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4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цвета</a:t>
            </a:r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MB459S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en-US" sz="1000" b="1" dirty="0">
                <a:latin typeface="Calibri" pitchFamily="34" charset="0"/>
              </a:rPr>
              <a:t>01R </a:t>
            </a:r>
            <a:r>
              <a:rPr lang="en-US" sz="1000" dirty="0">
                <a:latin typeface="Calibri" pitchFamily="34" charset="0"/>
              </a:rPr>
              <a:t>Shiny black/shiny rose gold/forest green</a:t>
            </a:r>
            <a:r>
              <a:rPr lang="en-US" sz="1000" dirty="0" smtClean="0">
                <a:latin typeface="Calibri" pitchFamily="34" charset="0"/>
              </a:rPr>
              <a:t>/ </a:t>
            </a:r>
            <a:r>
              <a:rPr lang="en-US" sz="1000" b="1" dirty="0" smtClean="0">
                <a:latin typeface="Calibri" pitchFamily="34" charset="0"/>
              </a:rPr>
              <a:t>POLAR </a:t>
            </a:r>
            <a:r>
              <a:rPr lang="en-US" sz="1000" dirty="0">
                <a:latin typeface="Calibri" pitchFamily="34" charset="0"/>
              </a:rPr>
              <a:t>green </a:t>
            </a:r>
            <a:r>
              <a:rPr lang="en-US" sz="1000" dirty="0" smtClean="0">
                <a:latin typeface="Calibri" pitchFamily="34" charset="0"/>
              </a:rPr>
              <a:t>lens</a:t>
            </a:r>
            <a:endParaRPr lang="en-US" sz="1000" dirty="0">
              <a:latin typeface="Calibri" pitchFamily="34" charset="0"/>
            </a:endParaRPr>
          </a:p>
          <a:p>
            <a:r>
              <a:rPr lang="en-US" sz="1000" b="1" dirty="0">
                <a:latin typeface="Calibri" pitchFamily="34" charset="0"/>
              </a:rPr>
              <a:t>91B </a:t>
            </a:r>
            <a:r>
              <a:rPr lang="en-US" sz="1000" dirty="0">
                <a:latin typeface="Calibri" pitchFamily="34" charset="0"/>
              </a:rPr>
              <a:t>Shiny blue/matte palladium/cement gray/</a:t>
            </a:r>
            <a:r>
              <a:rPr lang="en-US" sz="1000" dirty="0" err="1">
                <a:latin typeface="Calibri" pitchFamily="34" charset="0"/>
              </a:rPr>
              <a:t>degradé</a:t>
            </a:r>
            <a:r>
              <a:rPr lang="en-US" sz="1000" dirty="0">
                <a:latin typeface="Calibri" pitchFamily="34" charset="0"/>
              </a:rPr>
              <a:t> grey </a:t>
            </a:r>
            <a:r>
              <a:rPr lang="en-US" sz="1000" dirty="0" smtClean="0">
                <a:latin typeface="Calibri" pitchFamily="34" charset="0"/>
              </a:rPr>
              <a:t>lens</a:t>
            </a:r>
            <a:endParaRPr lang="en-US" sz="1000" dirty="0">
              <a:latin typeface="Calibri" pitchFamily="34" charset="0"/>
            </a:endParaRPr>
          </a:p>
          <a:p>
            <a:r>
              <a:rPr lang="en-US" sz="1000" b="1" dirty="0">
                <a:latin typeface="Calibri" pitchFamily="34" charset="0"/>
              </a:rPr>
              <a:t>40T</a:t>
            </a:r>
            <a:r>
              <a:rPr lang="en-US" sz="1000" dirty="0">
                <a:latin typeface="Calibri" pitchFamily="34" charset="0"/>
              </a:rPr>
              <a:t> Shiny dark brown/matte medium grey/dark burgundy/</a:t>
            </a:r>
            <a:r>
              <a:rPr lang="en-US" sz="1000" dirty="0" err="1">
                <a:latin typeface="Calibri" pitchFamily="34" charset="0"/>
              </a:rPr>
              <a:t>degradé</a:t>
            </a:r>
            <a:r>
              <a:rPr lang="en-US" sz="1000" dirty="0">
                <a:latin typeface="Calibri" pitchFamily="34" charset="0"/>
              </a:rPr>
              <a:t> </a:t>
            </a:r>
            <a:r>
              <a:rPr lang="en-US" sz="1000" dirty="0" smtClean="0">
                <a:latin typeface="Calibri" pitchFamily="34" charset="0"/>
              </a:rPr>
              <a:t>purple lens</a:t>
            </a:r>
            <a:endParaRPr lang="en-US" sz="1000" b="1" dirty="0">
              <a:latin typeface="Calibri" pitchFamily="34" charset="0"/>
            </a:endParaRPr>
          </a:p>
          <a:p>
            <a:r>
              <a:rPr lang="en-US" sz="1000" b="1" dirty="0">
                <a:latin typeface="Calibri" pitchFamily="34" charset="0"/>
              </a:rPr>
              <a:t>20A </a:t>
            </a:r>
            <a:r>
              <a:rPr lang="en-US" sz="1000" dirty="0">
                <a:latin typeface="Calibri" pitchFamily="34" charset="0"/>
              </a:rPr>
              <a:t>Shiny black /matte medium grey/black/grey </a:t>
            </a:r>
            <a:r>
              <a:rPr lang="en-US" sz="1000" dirty="0" smtClean="0">
                <a:latin typeface="Calibri" pitchFamily="34" charset="0"/>
              </a:rPr>
              <a:t>lens</a:t>
            </a:r>
          </a:p>
          <a:p>
            <a:endParaRPr lang="en-US" sz="10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en-US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MB460S</a:t>
            </a:r>
          </a:p>
          <a:p>
            <a:r>
              <a:rPr lang="en-US" sz="1000" b="1" dirty="0" smtClean="0">
                <a:latin typeface="Calibri" pitchFamily="34" charset="0"/>
              </a:rPr>
              <a:t>16N </a:t>
            </a:r>
            <a:r>
              <a:rPr lang="en-US" sz="1000" dirty="0" smtClean="0">
                <a:latin typeface="Calibri" pitchFamily="34" charset="0"/>
              </a:rPr>
              <a:t>Shiny light grey/shiny black/wood green/ green lens</a:t>
            </a:r>
          </a:p>
          <a:p>
            <a:r>
              <a:rPr lang="en-US" sz="1000" b="1" dirty="0" smtClean="0">
                <a:latin typeface="Calibri" pitchFamily="34" charset="0"/>
              </a:rPr>
              <a:t>28F </a:t>
            </a:r>
            <a:r>
              <a:rPr lang="en-US" sz="1000" dirty="0" smtClean="0">
                <a:latin typeface="Calibri" pitchFamily="34" charset="0"/>
              </a:rPr>
              <a:t>Shiny rose gold/</a:t>
            </a:r>
            <a:r>
              <a:rPr lang="en-US" sz="1000" dirty="0" err="1" smtClean="0">
                <a:latin typeface="Calibri" pitchFamily="34" charset="0"/>
              </a:rPr>
              <a:t>shiy</a:t>
            </a:r>
            <a:r>
              <a:rPr lang="en-US" sz="1000" dirty="0" smtClean="0">
                <a:latin typeface="Calibri" pitchFamily="34" charset="0"/>
              </a:rPr>
              <a:t> sand/dark brown/</a:t>
            </a:r>
            <a:r>
              <a:rPr lang="en-US" sz="1000" dirty="0" err="1" smtClean="0">
                <a:latin typeface="Calibri" pitchFamily="34" charset="0"/>
              </a:rPr>
              <a:t>degradé</a:t>
            </a:r>
            <a:r>
              <a:rPr lang="en-US" sz="1000" dirty="0" smtClean="0">
                <a:latin typeface="Calibri" pitchFamily="34" charset="0"/>
              </a:rPr>
              <a:t> brown lens</a:t>
            </a:r>
          </a:p>
          <a:p>
            <a:r>
              <a:rPr lang="en-US" sz="1000" b="1" dirty="0" smtClean="0">
                <a:latin typeface="Calibri" pitchFamily="34" charset="0"/>
              </a:rPr>
              <a:t>08A</a:t>
            </a:r>
            <a:r>
              <a:rPr lang="en-US" sz="1000" dirty="0" smtClean="0">
                <a:latin typeface="Calibri" pitchFamily="34" charset="0"/>
              </a:rPr>
              <a:t> Shiny dark grey/shiny blue/grey/grey lens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487225" y="4056646"/>
            <a:ext cx="164102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Модерн</a:t>
            </a:r>
            <a:endParaRPr lang="it-IT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394" name="CasellaDiTesto 20"/>
          <p:cNvSpPr txBox="1">
            <a:spLocks noChangeArrowheads="1"/>
          </p:cNvSpPr>
          <p:nvPr/>
        </p:nvSpPr>
        <p:spPr bwMode="auto">
          <a:xfrm>
            <a:off x="6156176" y="2420888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MB459S 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700338" y="1989138"/>
            <a:ext cx="3384550" cy="28797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6" name="Connettore 1 25"/>
          <p:cNvCxnSpPr/>
          <p:nvPr/>
        </p:nvCxnSpPr>
        <p:spPr>
          <a:xfrm>
            <a:off x="5724525" y="1989138"/>
            <a:ext cx="3419475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4868863"/>
            <a:ext cx="31686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6" name="CasellaDiTesto 18"/>
          <p:cNvSpPr txBox="1">
            <a:spLocks noChangeArrowheads="1"/>
          </p:cNvSpPr>
          <p:nvPr/>
        </p:nvSpPr>
        <p:spPr bwMode="auto">
          <a:xfrm>
            <a:off x="5004048" y="836712"/>
            <a:ext cx="4103688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Элемент звезды </a:t>
            </a:r>
            <a:r>
              <a:rPr lang="ru-RU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на заушниках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– </a:t>
            </a:r>
            <a:r>
              <a:rPr lang="ru-RU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вдохновение от ювелирных украшений</a:t>
            </a:r>
            <a:endParaRPr lang="en-US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05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Сочетание драгоценных металлов и спортивных элементов – резиновые вставки на заушниках</a:t>
            </a:r>
            <a:endParaRPr lang="en-US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marL="0" lvl="1" eaLnBrk="1" hangingPunct="1"/>
            <a:endParaRPr lang="en-US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6407" name="CasellaDiTesto 23"/>
          <p:cNvSpPr txBox="1">
            <a:spLocks noChangeArrowheads="1"/>
          </p:cNvSpPr>
          <p:nvPr/>
        </p:nvSpPr>
        <p:spPr bwMode="auto">
          <a:xfrm>
            <a:off x="2843808" y="83261"/>
            <a:ext cx="244827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it-IT" b="1" dirty="0" smtClean="0">
                <a:solidFill>
                  <a:srgbClr val="FFFFFF"/>
                </a:solidFill>
                <a:latin typeface="Century Gothic" pitchFamily="34" charset="0"/>
              </a:rPr>
              <a:t>MB459S &amp; MB460S</a:t>
            </a:r>
            <a:endParaRPr lang="it-IT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3" name="Ovale 2"/>
          <p:cNvSpPr/>
          <p:nvPr/>
        </p:nvSpPr>
        <p:spPr>
          <a:xfrm>
            <a:off x="3420045" y="764704"/>
            <a:ext cx="779590" cy="56829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20" name="CasellaDiTesto 13"/>
          <p:cNvSpPr txBox="1">
            <a:spLocks noChangeArrowheads="1"/>
          </p:cNvSpPr>
          <p:nvPr/>
        </p:nvSpPr>
        <p:spPr bwMode="auto">
          <a:xfrm>
            <a:off x="179512" y="910461"/>
            <a:ext cx="16138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 dirty="0">
                <a:latin typeface="Calibri" pitchFamily="34" charset="0"/>
                <a:ea typeface="MS PGothic" pitchFamily="34" charset="-128"/>
              </a:rPr>
              <a:t>Современный дизайн</a:t>
            </a:r>
            <a:r>
              <a:rPr lang="ru-RU" sz="1200" dirty="0">
                <a:latin typeface="Calibri" pitchFamily="34" charset="0"/>
                <a:ea typeface="MS PGothic" pitchFamily="34" charset="-128"/>
              </a:rPr>
              <a:t> – лейтмотив аксессуаров для мужчин</a:t>
            </a:r>
            <a:endParaRPr lang="en-GB" sz="1200" b="1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2" name="CasellaDiTesto 20"/>
          <p:cNvSpPr txBox="1">
            <a:spLocks noChangeArrowheads="1"/>
          </p:cNvSpPr>
          <p:nvPr/>
        </p:nvSpPr>
        <p:spPr bwMode="auto">
          <a:xfrm>
            <a:off x="3491880" y="6237312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MB460S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1" name="CasellaDiTesto 29"/>
          <p:cNvSpPr txBox="1">
            <a:spLocks noChangeArrowheads="1"/>
          </p:cNvSpPr>
          <p:nvPr/>
        </p:nvSpPr>
        <p:spPr bwMode="auto">
          <a:xfrm>
            <a:off x="-21648" y="5419615"/>
            <a:ext cx="3286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Классическая, изысканная форма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" y="1849637"/>
            <a:ext cx="2554532" cy="163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ttangolo 33"/>
          <p:cNvSpPr/>
          <p:nvPr/>
        </p:nvSpPr>
        <p:spPr>
          <a:xfrm>
            <a:off x="408656" y="6658908"/>
            <a:ext cx="1212758" cy="154121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lvl="0" algn="ctr" defTabSz="914290">
              <a:defRPr/>
            </a:pPr>
            <a:r>
              <a:rPr lang="ru-RU" sz="1000" kern="0" dirty="0">
                <a:solidFill>
                  <a:prstClr val="white"/>
                </a:solidFill>
                <a:latin typeface="Calibri" pitchFamily="34" charset="0"/>
              </a:rPr>
              <a:t>Азиатская Посадка</a:t>
            </a:r>
            <a:endParaRPr lang="it-IT" sz="1000" kern="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5" name="Stella a 5 punte 34"/>
          <p:cNvSpPr/>
          <p:nvPr/>
        </p:nvSpPr>
        <p:spPr>
          <a:xfrm>
            <a:off x="4199635" y="6237312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36" name="Stella a 5 punte 35"/>
          <p:cNvSpPr/>
          <p:nvPr/>
        </p:nvSpPr>
        <p:spPr>
          <a:xfrm>
            <a:off x="221245" y="6597352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228239" y="548680"/>
            <a:ext cx="1079500" cy="360363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ВДОХНОВЕНИЕ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330336" y="4930750"/>
            <a:ext cx="115212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ФОРМА И РАЗМЕР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7306717" y="2063206"/>
            <a:ext cx="158514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fr-FR" sz="1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МАТЕРИАЛЫ И ЦВЕТА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38" name="Connettore 1 37"/>
          <p:cNvCxnSpPr/>
          <p:nvPr/>
        </p:nvCxnSpPr>
        <p:spPr>
          <a:xfrm>
            <a:off x="6084168" y="4869160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>
            <a:off x="2705125" y="514772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2420888"/>
            <a:ext cx="3438565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5229200"/>
            <a:ext cx="1875581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7812360" y="548680"/>
            <a:ext cx="10795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ОПИСАНИЕ</a:t>
            </a:r>
            <a:endParaRPr lang="fr-FR" sz="15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0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CasellaDiTesto 19"/>
          <p:cNvSpPr txBox="1">
            <a:spLocks noChangeArrowheads="1"/>
          </p:cNvSpPr>
          <p:nvPr/>
        </p:nvSpPr>
        <p:spPr bwMode="auto">
          <a:xfrm>
            <a:off x="6084168" y="2689870"/>
            <a:ext cx="305983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</a:rPr>
              <a:t>Фронт и заушники из металла, кончики заушников из ацетата, лазерный узор на заушниках</a:t>
            </a:r>
          </a:p>
          <a:p>
            <a:pPr eaLnBrk="1" hangingPunct="1">
              <a:buFont typeface="Wingdings" pitchFamily="2" charset="2"/>
              <a:buChar char="Ø"/>
            </a:pPr>
            <a:endParaRPr lang="it-IT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Размер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: 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</a:rPr>
              <a:t>63 14 140</a:t>
            </a:r>
          </a:p>
          <a:p>
            <a:pPr eaLnBrk="1" hangingPunct="1"/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3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цвета</a:t>
            </a:r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MB456S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en-US" sz="1000" b="1" dirty="0">
                <a:latin typeface="Calibri" pitchFamily="34" charset="0"/>
              </a:rPr>
              <a:t>48E</a:t>
            </a:r>
            <a:r>
              <a:rPr lang="en-US" sz="1000" dirty="0">
                <a:latin typeface="Calibri" pitchFamily="34" charset="0"/>
              </a:rPr>
              <a:t> Shiny brown/shiny brown/rose </a:t>
            </a:r>
            <a:r>
              <a:rPr lang="en-US" sz="1000" dirty="0" smtClean="0">
                <a:latin typeface="Calibri" pitchFamily="34" charset="0"/>
              </a:rPr>
              <a:t>gold/brown lens</a:t>
            </a:r>
            <a:endParaRPr lang="en-US" sz="1000" dirty="0">
              <a:latin typeface="Calibri" pitchFamily="34" charset="0"/>
            </a:endParaRPr>
          </a:p>
          <a:p>
            <a:r>
              <a:rPr lang="en-US" sz="1000" b="1" dirty="0">
                <a:latin typeface="Calibri" pitchFamily="34" charset="0"/>
              </a:rPr>
              <a:t>28N </a:t>
            </a:r>
            <a:r>
              <a:rPr lang="en-US" sz="1000" dirty="0">
                <a:latin typeface="Calibri" pitchFamily="34" charset="0"/>
              </a:rPr>
              <a:t>Shiny rose </a:t>
            </a:r>
            <a:r>
              <a:rPr lang="en-US" sz="1000" dirty="0" smtClean="0">
                <a:latin typeface="Calibri" pitchFamily="34" charset="0"/>
              </a:rPr>
              <a:t>gold </a:t>
            </a:r>
            <a:r>
              <a:rPr lang="en-US" sz="1000" dirty="0">
                <a:latin typeface="Calibri" pitchFamily="34" charset="0"/>
              </a:rPr>
              <a:t>black temples/shiny black/rose gold/green </a:t>
            </a:r>
            <a:r>
              <a:rPr lang="en-US" sz="1000" dirty="0" smtClean="0">
                <a:latin typeface="Calibri" pitchFamily="34" charset="0"/>
              </a:rPr>
              <a:t>lens</a:t>
            </a:r>
          </a:p>
          <a:p>
            <a:r>
              <a:rPr lang="en-US" sz="1000" b="1" dirty="0" smtClean="0">
                <a:latin typeface="Calibri" pitchFamily="34" charset="0"/>
              </a:rPr>
              <a:t>20D </a:t>
            </a:r>
            <a:r>
              <a:rPr lang="en-US" sz="1000" dirty="0">
                <a:latin typeface="Calibri" pitchFamily="34" charset="0"/>
              </a:rPr>
              <a:t>Shiny dark grey/matte black/light grey/</a:t>
            </a:r>
            <a:r>
              <a:rPr lang="en-US" sz="1000" b="1" dirty="0">
                <a:latin typeface="Calibri" pitchFamily="34" charset="0"/>
              </a:rPr>
              <a:t>POLAR </a:t>
            </a:r>
            <a:r>
              <a:rPr lang="en-US" sz="1000" dirty="0" err="1">
                <a:latin typeface="Calibri" pitchFamily="34" charset="0"/>
              </a:rPr>
              <a:t>degradé</a:t>
            </a:r>
            <a:r>
              <a:rPr lang="en-US" sz="1000" dirty="0">
                <a:latin typeface="Calibri" pitchFamily="34" charset="0"/>
              </a:rPr>
              <a:t> grey </a:t>
            </a:r>
            <a:r>
              <a:rPr lang="en-US" sz="1000" dirty="0" smtClean="0">
                <a:latin typeface="Calibri" pitchFamily="34" charset="0"/>
              </a:rPr>
              <a:t>lens</a:t>
            </a:r>
          </a:p>
          <a:p>
            <a:endParaRPr lang="en-US" sz="10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en-US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MB457S</a:t>
            </a:r>
          </a:p>
          <a:p>
            <a:r>
              <a:rPr lang="en-US" sz="1000" b="1" dirty="0" smtClean="0">
                <a:latin typeface="Calibri" pitchFamily="34" charset="0"/>
              </a:rPr>
              <a:t>16A </a:t>
            </a:r>
            <a:r>
              <a:rPr lang="en-US" sz="1000" dirty="0" smtClean="0">
                <a:latin typeface="Calibri" pitchFamily="34" charset="0"/>
              </a:rPr>
              <a:t>Shiny light grey dark blue temples/ shiny blue/light grey / blue-grey lens</a:t>
            </a:r>
          </a:p>
          <a:p>
            <a:r>
              <a:rPr lang="en-US" sz="1000" b="1" dirty="0" smtClean="0">
                <a:latin typeface="Calibri" pitchFamily="34" charset="0"/>
              </a:rPr>
              <a:t>28J </a:t>
            </a:r>
            <a:r>
              <a:rPr lang="en-US" sz="1000" dirty="0" smtClean="0">
                <a:latin typeface="Calibri" pitchFamily="34" charset="0"/>
              </a:rPr>
              <a:t>Shiny rose gold black temples /shiny black/rose gold/brown lens</a:t>
            </a:r>
          </a:p>
          <a:p>
            <a:r>
              <a:rPr lang="en-US" sz="1000" b="1" dirty="0" smtClean="0">
                <a:latin typeface="Calibri" pitchFamily="34" charset="0"/>
              </a:rPr>
              <a:t>20T</a:t>
            </a:r>
            <a:r>
              <a:rPr lang="en-US" sz="1000" dirty="0" smtClean="0">
                <a:latin typeface="Calibri" pitchFamily="34" charset="0"/>
              </a:rPr>
              <a:t> Shiny dark grey/burgundy/light grey/</a:t>
            </a:r>
            <a:r>
              <a:rPr lang="en-US" sz="1000" dirty="0" err="1" smtClean="0">
                <a:latin typeface="Calibri" pitchFamily="34" charset="0"/>
              </a:rPr>
              <a:t>degradé</a:t>
            </a:r>
            <a:r>
              <a:rPr lang="en-US" sz="1000" dirty="0" smtClean="0">
                <a:latin typeface="Calibri" pitchFamily="34" charset="0"/>
              </a:rPr>
              <a:t> purple lens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186145" y="4149080"/>
            <a:ext cx="164102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Модерн</a:t>
            </a:r>
            <a:endParaRPr lang="it-IT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394" name="CasellaDiTesto 20"/>
          <p:cNvSpPr txBox="1">
            <a:spLocks noChangeArrowheads="1"/>
          </p:cNvSpPr>
          <p:nvPr/>
        </p:nvSpPr>
        <p:spPr bwMode="auto">
          <a:xfrm>
            <a:off x="6084168" y="2348880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MB456S 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700338" y="1989138"/>
            <a:ext cx="3384550" cy="28797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6" name="Connettore 1 25"/>
          <p:cNvCxnSpPr/>
          <p:nvPr/>
        </p:nvCxnSpPr>
        <p:spPr>
          <a:xfrm>
            <a:off x="5724525" y="1989138"/>
            <a:ext cx="3419475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4868863"/>
            <a:ext cx="31686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7" name="CasellaDiTesto 23"/>
          <p:cNvSpPr txBox="1">
            <a:spLocks noChangeArrowheads="1"/>
          </p:cNvSpPr>
          <p:nvPr/>
        </p:nvSpPr>
        <p:spPr bwMode="auto">
          <a:xfrm>
            <a:off x="2843808" y="83261"/>
            <a:ext cx="244827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it-IT" b="1" dirty="0" smtClean="0">
                <a:solidFill>
                  <a:srgbClr val="FFFFFF"/>
                </a:solidFill>
                <a:latin typeface="Century Gothic" pitchFamily="34" charset="0"/>
              </a:rPr>
              <a:t>MB456S &amp; MB457S</a:t>
            </a:r>
            <a:endParaRPr lang="it-IT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3" name="Ovale 2"/>
          <p:cNvSpPr/>
          <p:nvPr/>
        </p:nvSpPr>
        <p:spPr>
          <a:xfrm>
            <a:off x="3420045" y="764704"/>
            <a:ext cx="779590" cy="56829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22" name="CasellaDiTesto 20"/>
          <p:cNvSpPr txBox="1">
            <a:spLocks noChangeArrowheads="1"/>
          </p:cNvSpPr>
          <p:nvPr/>
        </p:nvSpPr>
        <p:spPr bwMode="auto">
          <a:xfrm>
            <a:off x="3491880" y="6237312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MB457S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1" name="CasellaDiTesto 29"/>
          <p:cNvSpPr txBox="1">
            <a:spLocks noChangeArrowheads="1"/>
          </p:cNvSpPr>
          <p:nvPr/>
        </p:nvSpPr>
        <p:spPr bwMode="auto">
          <a:xfrm>
            <a:off x="-17821" y="5460057"/>
            <a:ext cx="3286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Форма «Авиатор»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/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8" y="1700189"/>
            <a:ext cx="18764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223982" y="1086112"/>
            <a:ext cx="19463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РУЧКА 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Mystery Black</a:t>
            </a:r>
            <a:endParaRPr lang="en-US" sz="14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5" name="CasellaDiTesto 18"/>
          <p:cNvSpPr txBox="1">
            <a:spLocks noChangeArrowheads="1"/>
          </p:cNvSpPr>
          <p:nvPr/>
        </p:nvSpPr>
        <p:spPr bwMode="auto">
          <a:xfrm>
            <a:off x="5147692" y="788511"/>
            <a:ext cx="39608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Нанесение узора лазером –  изысканная обработка эмалью. Вдохновение от узора на ручке </a:t>
            </a: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Mystery </a:t>
            </a:r>
            <a:r>
              <a:rPr lang="en-US" sz="12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Black</a:t>
            </a:r>
            <a:endParaRPr lang="ru-RU" sz="1200" b="1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Металлическая планка 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/>
            <a:endParaRPr lang="en-US" sz="1200" dirty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Элемент звезды на кончиках заушников</a:t>
            </a:r>
            <a:endParaRPr lang="en-US" sz="1200" dirty="0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/>
          <a:stretch/>
        </p:blipFill>
        <p:spPr bwMode="auto">
          <a:xfrm>
            <a:off x="3083166" y="620687"/>
            <a:ext cx="1416826" cy="123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96" y="5085030"/>
            <a:ext cx="1004412" cy="105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ttangolo 33"/>
          <p:cNvSpPr/>
          <p:nvPr/>
        </p:nvSpPr>
        <p:spPr>
          <a:xfrm>
            <a:off x="408655" y="6616402"/>
            <a:ext cx="1376419" cy="241598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lvl="0" algn="ctr" defTabSz="914290">
              <a:defRPr/>
            </a:pPr>
            <a:r>
              <a:rPr lang="ru-RU" sz="1000" kern="0" dirty="0">
                <a:solidFill>
                  <a:prstClr val="white"/>
                </a:solidFill>
                <a:latin typeface="Calibri" pitchFamily="34" charset="0"/>
              </a:rPr>
              <a:t>Азиатская Посадка</a:t>
            </a:r>
            <a:endParaRPr lang="it-IT" sz="1000" kern="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5" name="Stella a 5 punte 34"/>
          <p:cNvSpPr/>
          <p:nvPr/>
        </p:nvSpPr>
        <p:spPr>
          <a:xfrm>
            <a:off x="3037681" y="4552929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36" name="Stella a 5 punte 35"/>
          <p:cNvSpPr/>
          <p:nvPr/>
        </p:nvSpPr>
        <p:spPr>
          <a:xfrm>
            <a:off x="221245" y="6597352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32" name="AutoShape 8"/>
          <p:cNvSpPr>
            <a:spLocks noChangeArrowheads="1"/>
          </p:cNvSpPr>
          <p:nvPr/>
        </p:nvSpPr>
        <p:spPr bwMode="auto">
          <a:xfrm>
            <a:off x="221245" y="523063"/>
            <a:ext cx="1079500" cy="360363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ВДОХНОВЕНИЕ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352214" y="4930775"/>
            <a:ext cx="115212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ФОРМА И РАЗМЕР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7291889" y="2060848"/>
            <a:ext cx="158514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fr-FR" sz="1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МАТЕРИАЛЫ И ЦВЕТА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39" name="Connettore 1 38"/>
          <p:cNvCxnSpPr/>
          <p:nvPr/>
        </p:nvCxnSpPr>
        <p:spPr>
          <a:xfrm>
            <a:off x="6084168" y="4869160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2705125" y="514772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2348880"/>
            <a:ext cx="292785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5157192"/>
            <a:ext cx="1756712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812360" y="548680"/>
            <a:ext cx="10795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ОПИСАНИЕ</a:t>
            </a:r>
            <a:endParaRPr lang="fr-FR" sz="15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5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CasellaDiTesto 19"/>
          <p:cNvSpPr txBox="1">
            <a:spLocks noChangeArrowheads="1"/>
          </p:cNvSpPr>
          <p:nvPr/>
        </p:nvSpPr>
        <p:spPr bwMode="auto">
          <a:xfrm>
            <a:off x="6084168" y="2624713"/>
            <a:ext cx="2843584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</a:rPr>
              <a:t>Металлический фронт </a:t>
            </a:r>
            <a:r>
              <a:rPr lang="it-IT" sz="1200" dirty="0" smtClean="0">
                <a:latin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</a:rPr>
              <a:t>и прорезиненные </a:t>
            </a:r>
            <a:r>
              <a:rPr lang="ru-RU" sz="1200" dirty="0">
                <a:latin typeface="Calibri" pitchFamily="34" charset="0"/>
              </a:rPr>
              <a:t>з</a:t>
            </a:r>
            <a:r>
              <a:rPr lang="ru-RU" sz="1200" dirty="0" smtClean="0">
                <a:latin typeface="Calibri" pitchFamily="34" charset="0"/>
              </a:rPr>
              <a:t>аушники</a:t>
            </a:r>
            <a:endParaRPr lang="it-IT" sz="1200" dirty="0" smtClean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it-IT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Размер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: 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</a:rPr>
              <a:t>64 16 140</a:t>
            </a:r>
          </a:p>
          <a:p>
            <a:pPr eaLnBrk="1" hangingPunct="1"/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4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цвета</a:t>
            </a:r>
            <a:endParaRPr lang="it-IT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en-US" sz="1000" b="1" dirty="0" smtClean="0">
                <a:latin typeface="Calibri" pitchFamily="34" charset="0"/>
              </a:rPr>
              <a:t>08C</a:t>
            </a:r>
            <a:r>
              <a:rPr lang="en-US" sz="1000" dirty="0" smtClean="0">
                <a:latin typeface="Calibri" pitchFamily="34" charset="0"/>
              </a:rPr>
              <a:t> </a:t>
            </a:r>
            <a:r>
              <a:rPr lang="en-US" sz="1000" dirty="0">
                <a:latin typeface="Calibri" pitchFamily="34" charset="0"/>
              </a:rPr>
              <a:t>Shiny dark grey/blue </a:t>
            </a:r>
            <a:r>
              <a:rPr lang="en-US" sz="1000" dirty="0" smtClean="0">
                <a:latin typeface="Calibri" pitchFamily="34" charset="0"/>
              </a:rPr>
              <a:t>rubber/grey </a:t>
            </a:r>
            <a:r>
              <a:rPr lang="en-US" sz="1000" dirty="0">
                <a:latin typeface="Calibri" pitchFamily="34" charset="0"/>
              </a:rPr>
              <a:t>silver flash </a:t>
            </a:r>
            <a:r>
              <a:rPr lang="en-US" sz="1000" dirty="0" smtClean="0">
                <a:latin typeface="Calibri" pitchFamily="34" charset="0"/>
              </a:rPr>
              <a:t>lens</a:t>
            </a:r>
          </a:p>
          <a:p>
            <a:r>
              <a:rPr lang="en-US" sz="1000" b="1" dirty="0" smtClean="0">
                <a:latin typeface="Calibri" pitchFamily="34" charset="0"/>
              </a:rPr>
              <a:t>14A</a:t>
            </a:r>
            <a:r>
              <a:rPr lang="en-US" sz="1000" dirty="0" smtClean="0">
                <a:latin typeface="Calibri" pitchFamily="34" charset="0"/>
              </a:rPr>
              <a:t> </a:t>
            </a:r>
            <a:r>
              <a:rPr lang="en-US" sz="1000" dirty="0">
                <a:latin typeface="Calibri" pitchFamily="34" charset="0"/>
              </a:rPr>
              <a:t>Shiny medium grey/grey rubber/ grey- blue </a:t>
            </a:r>
            <a:r>
              <a:rPr lang="en-US" sz="1000" dirty="0" smtClean="0">
                <a:latin typeface="Calibri" pitchFamily="34" charset="0"/>
              </a:rPr>
              <a:t>lens</a:t>
            </a:r>
          </a:p>
          <a:p>
            <a:r>
              <a:rPr lang="en-US" sz="1000" b="1" dirty="0" smtClean="0">
                <a:latin typeface="Calibri" pitchFamily="34" charset="0"/>
              </a:rPr>
              <a:t>16R </a:t>
            </a:r>
            <a:r>
              <a:rPr lang="en-US" sz="1000" dirty="0">
                <a:latin typeface="Calibri" pitchFamily="34" charset="0"/>
              </a:rPr>
              <a:t>Shiny light grey/black rubber/POLAR green </a:t>
            </a:r>
            <a:r>
              <a:rPr lang="en-US" sz="1000" dirty="0" smtClean="0">
                <a:latin typeface="Calibri" pitchFamily="34" charset="0"/>
              </a:rPr>
              <a:t>lenses</a:t>
            </a:r>
            <a:endParaRPr lang="en-US" sz="1000" dirty="0">
              <a:latin typeface="Calibri" pitchFamily="34" charset="0"/>
            </a:endParaRPr>
          </a:p>
          <a:p>
            <a:r>
              <a:rPr lang="en-US" sz="1000" b="1" dirty="0">
                <a:latin typeface="Calibri" pitchFamily="34" charset="0"/>
              </a:rPr>
              <a:t>08B </a:t>
            </a:r>
            <a:r>
              <a:rPr lang="en-US" sz="1000" dirty="0">
                <a:latin typeface="Calibri" pitchFamily="34" charset="0"/>
              </a:rPr>
              <a:t>Shiny dark grey/burgundy rubber/grey </a:t>
            </a:r>
            <a:r>
              <a:rPr lang="en-US" sz="1000" dirty="0" smtClean="0">
                <a:latin typeface="Calibri" pitchFamily="34" charset="0"/>
              </a:rPr>
              <a:t>lens </a:t>
            </a:r>
            <a:r>
              <a:rPr lang="en-US" sz="1000" dirty="0">
                <a:latin typeface="Calibri" pitchFamily="34" charset="0"/>
              </a:rPr>
              <a:t>(NO ON ASIAN FIT VERSION)</a:t>
            </a:r>
            <a:endParaRPr lang="it-IT" sz="16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323528" y="4149080"/>
            <a:ext cx="164102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Модерн</a:t>
            </a:r>
            <a:endParaRPr lang="it-IT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394" name="CasellaDiTesto 20"/>
          <p:cNvSpPr txBox="1">
            <a:spLocks noChangeArrowheads="1"/>
          </p:cNvSpPr>
          <p:nvPr/>
        </p:nvSpPr>
        <p:spPr bwMode="auto">
          <a:xfrm>
            <a:off x="6084168" y="2336681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MB465S 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700338" y="1989138"/>
            <a:ext cx="3384550" cy="28797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6" name="Connettore 1 25"/>
          <p:cNvCxnSpPr/>
          <p:nvPr/>
        </p:nvCxnSpPr>
        <p:spPr>
          <a:xfrm>
            <a:off x="5724525" y="1989138"/>
            <a:ext cx="3419475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4868863"/>
            <a:ext cx="31686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7" name="CasellaDiTesto 23"/>
          <p:cNvSpPr txBox="1">
            <a:spLocks noChangeArrowheads="1"/>
          </p:cNvSpPr>
          <p:nvPr/>
        </p:nvSpPr>
        <p:spPr bwMode="auto">
          <a:xfrm>
            <a:off x="2843808" y="83261"/>
            <a:ext cx="244827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b="1" dirty="0" smtClean="0">
                <a:solidFill>
                  <a:srgbClr val="FFFFFF"/>
                </a:solidFill>
                <a:latin typeface="Century Gothic" pitchFamily="34" charset="0"/>
              </a:rPr>
              <a:t>MB465S</a:t>
            </a:r>
            <a:endParaRPr lang="it-IT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25" name="CasellaDiTesto 18"/>
          <p:cNvSpPr txBox="1">
            <a:spLocks noChangeArrowheads="1"/>
          </p:cNvSpPr>
          <p:nvPr/>
        </p:nvSpPr>
        <p:spPr bwMode="auto">
          <a:xfrm>
            <a:off x="5183188" y="802804"/>
            <a:ext cx="3960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Спортивная модель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Прорезиненные заушники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/>
            <a:endParaRPr lang="en-US" sz="1200" dirty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>
                <a:latin typeface="Calibri" pitchFamily="34" charset="0"/>
                <a:ea typeface="MS PGothic" pitchFamily="34" charset="-128"/>
              </a:rPr>
              <a:t>Элемент звезды на кончиках заушников</a:t>
            </a:r>
            <a:endParaRPr lang="en-US" sz="1200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2" name="CasellaDiTesto 13"/>
          <p:cNvSpPr txBox="1">
            <a:spLocks noChangeArrowheads="1"/>
          </p:cNvSpPr>
          <p:nvPr/>
        </p:nvSpPr>
        <p:spPr bwMode="auto">
          <a:xfrm>
            <a:off x="883717" y="1172135"/>
            <a:ext cx="17160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 dirty="0" smtClean="0">
                <a:latin typeface="Calibri" pitchFamily="34" charset="0"/>
                <a:ea typeface="MS PGothic" pitchFamily="34" charset="-128"/>
              </a:rPr>
              <a:t>ЧАСЫ</a:t>
            </a:r>
            <a:endParaRPr lang="en-US" sz="1200" dirty="0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1" b="20892"/>
          <a:stretch/>
        </p:blipFill>
        <p:spPr bwMode="auto">
          <a:xfrm>
            <a:off x="3079750" y="596270"/>
            <a:ext cx="1563688" cy="135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1" b="10051"/>
          <a:stretch/>
        </p:blipFill>
        <p:spPr bwMode="auto">
          <a:xfrm>
            <a:off x="3343591" y="5020492"/>
            <a:ext cx="1914525" cy="137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ttangolo 33"/>
          <p:cNvSpPr/>
          <p:nvPr/>
        </p:nvSpPr>
        <p:spPr>
          <a:xfrm>
            <a:off x="408655" y="6616403"/>
            <a:ext cx="1376420" cy="195262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lvl="0" algn="ctr" defTabSz="914290">
              <a:defRPr/>
            </a:pPr>
            <a:r>
              <a:rPr lang="ru-RU" sz="1000" kern="0" dirty="0">
                <a:solidFill>
                  <a:prstClr val="white"/>
                </a:solidFill>
                <a:latin typeface="Calibri" pitchFamily="34" charset="0"/>
              </a:rPr>
              <a:t>Азиатская Посадка</a:t>
            </a:r>
            <a:endParaRPr lang="it-IT" sz="1000" kern="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5" name="Stella a 5 punte 34"/>
          <p:cNvSpPr/>
          <p:nvPr/>
        </p:nvSpPr>
        <p:spPr>
          <a:xfrm>
            <a:off x="2948781" y="4441467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36" name="Stella a 5 punte 35"/>
          <p:cNvSpPr/>
          <p:nvPr/>
        </p:nvSpPr>
        <p:spPr>
          <a:xfrm>
            <a:off x="221245" y="6597352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191617" y="548680"/>
            <a:ext cx="1079500" cy="360363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ВДОХНОВЕНИЕ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7342609" y="2060848"/>
            <a:ext cx="158514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fr-FR" sz="1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МАТЕРИАЛЫ И ЦВЕТА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31" name="Connettore 1 30"/>
          <p:cNvCxnSpPr/>
          <p:nvPr/>
        </p:nvCxnSpPr>
        <p:spPr>
          <a:xfrm>
            <a:off x="6084168" y="4869160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2705125" y="514772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2204864"/>
            <a:ext cx="3438565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7812360" y="548680"/>
            <a:ext cx="10795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ОПИСАНИЕ</a:t>
            </a:r>
            <a:endParaRPr lang="fr-FR" sz="15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6" cstate="print"/>
          <a:srcRect l="22079" r="12236" b="13480"/>
          <a:stretch>
            <a:fillRect/>
          </a:stretch>
        </p:blipFill>
        <p:spPr bwMode="auto">
          <a:xfrm>
            <a:off x="323528" y="1556792"/>
            <a:ext cx="1872208" cy="240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330336" y="4930750"/>
            <a:ext cx="115212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ФОРМА И РАЗМЕР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ttangolo 57"/>
          <p:cNvSpPr/>
          <p:nvPr/>
        </p:nvSpPr>
        <p:spPr>
          <a:xfrm>
            <a:off x="5545138" y="4592638"/>
            <a:ext cx="742950" cy="465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79388" y="981075"/>
            <a:ext cx="8785225" cy="532765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7417" name="Rettangolo 20"/>
          <p:cNvSpPr>
            <a:spLocks noChangeArrowheads="1"/>
          </p:cNvSpPr>
          <p:nvPr/>
        </p:nvSpPr>
        <p:spPr bwMode="auto">
          <a:xfrm>
            <a:off x="250825" y="1052736"/>
            <a:ext cx="2808288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7800" lvl="1" indent="-177800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ОСОБЫЕ МАТЕРИАЛЫ</a:t>
            </a:r>
            <a:endParaRPr lang="en-US" sz="12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177800" lvl="1" indent="-177800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УНИКАЛЬНЫЙ ДИЗАЙН</a:t>
            </a:r>
            <a:endParaRPr lang="en-US" sz="12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65125" lvl="1" indent="-182563" algn="just">
              <a:spcAft>
                <a:spcPts val="1200"/>
              </a:spcAft>
              <a:buFont typeface="Wingdings" pitchFamily="2" charset="2"/>
              <a:buChar char="§"/>
            </a:pPr>
            <a:endParaRPr lang="it-IT" sz="400" dirty="0">
              <a:solidFill>
                <a:srgbClr val="000000"/>
              </a:solidFill>
              <a:latin typeface="Century Gothic" pitchFamily="34" charset="0"/>
              <a:cs typeface="Arial" charset="0"/>
            </a:endParaRPr>
          </a:p>
          <a:p>
            <a:pPr marL="177800" indent="-177800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ФОРМА И СТИЛЬ</a:t>
            </a:r>
            <a:endParaRPr lang="it-IT" sz="12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65125" lvl="1" indent="-182563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</a:rPr>
              <a:t>Изысканный стиль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65125" lvl="1" indent="-182563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</a:rPr>
              <a:t>Классическая форма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65125" lvl="1" indent="-182563" algn="just">
              <a:spcAft>
                <a:spcPts val="1200"/>
              </a:spcAft>
              <a:buFont typeface="Wingdings" pitchFamily="2" charset="2"/>
              <a:buChar char="§"/>
            </a:pPr>
            <a:endParaRPr lang="it-IT" sz="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177800" indent="-177800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КОНЕЧНЫЙ ПОТРЕБИТЕЛЬ</a:t>
            </a:r>
            <a:endParaRPr lang="it-IT" sz="12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65125" lvl="1" indent="-182563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Предпочитающий эксклюзивные вещи</a:t>
            </a:r>
            <a:endParaRPr lang="en-US" sz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5" name="Picture 26" descr="C:\Users\atovanella\Desktop\mb wood p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7063" y="1268413"/>
            <a:ext cx="1843087" cy="1655762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7419" name="Picture 4" descr="http://luxurybrandsdirectory.com/wp-content/themes/directorypress/thumbs/Mont-Blanc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724400"/>
            <a:ext cx="2168525" cy="1368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6" descr="http://t3.gstatic.com/images?q=tbn:ANd9GcTFxhB1zJpttQv_UKDuzUfAc_EAahtA_VpTteWbxuLAa3JfTKfbWcN2QZ-I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98"/>
          <a:stretch>
            <a:fillRect/>
          </a:stretch>
        </p:blipFill>
        <p:spPr bwMode="auto">
          <a:xfrm>
            <a:off x="6311900" y="4724400"/>
            <a:ext cx="2513013" cy="1368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8" descr="http://t3.gstatic.com/images?q=tbn:ANd9GcSMjJNLoqjmzSglPE0LVCr3O_Ew90-8jpC7WuwNitX3Onm38lJA9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268413"/>
            <a:ext cx="2705100" cy="1685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2" descr="http://www.europastar.com/europastar/photos/02_2006/magazine106/germany1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2"/>
          <a:stretch>
            <a:fillRect/>
          </a:stretch>
        </p:blipFill>
        <p:spPr bwMode="auto">
          <a:xfrm>
            <a:off x="7224713" y="3068638"/>
            <a:ext cx="1595437" cy="1498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Documents and Settings\atovanella\Documenti\Immagini\GK2.jpg"/>
          <p:cNvPicPr>
            <a:picLocks noChangeAspect="1" noChangeArrowheads="1"/>
          </p:cNvPicPr>
          <p:nvPr/>
        </p:nvPicPr>
        <p:blipFill>
          <a:blip r:embed="rId8" cstate="print"/>
          <a:srcRect t="14963" b="14036"/>
          <a:stretch>
            <a:fillRect/>
          </a:stretch>
        </p:blipFill>
        <p:spPr bwMode="auto">
          <a:xfrm>
            <a:off x="4067175" y="3068638"/>
            <a:ext cx="3043238" cy="1439862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26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517" y="4248423"/>
            <a:ext cx="1832582" cy="1667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4" descr="http://cache2.asset-cache.net/gp/161000867.jpg?v=1&amp;c=IWSAsset&amp;k=3&amp;d=%2bWCYMl59GftQ5Lon45Vw9JWtzgcq1PbhGy0BBepFPDuhMhfTNpBhNF7SsYlcHmeP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4005579"/>
            <a:ext cx="1289819" cy="1931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ttangolo arrotondato 17"/>
          <p:cNvSpPr/>
          <p:nvPr/>
        </p:nvSpPr>
        <p:spPr>
          <a:xfrm>
            <a:off x="6948488" y="836613"/>
            <a:ext cx="1871662" cy="28892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MOODBOARD</a:t>
            </a:r>
          </a:p>
        </p:txBody>
      </p:sp>
      <p:sp>
        <p:nvSpPr>
          <p:cNvPr id="19" name="CasellaDiTesto 23"/>
          <p:cNvSpPr txBox="1">
            <a:spLocks noChangeArrowheads="1"/>
          </p:cNvSpPr>
          <p:nvPr/>
        </p:nvSpPr>
        <p:spPr bwMode="auto">
          <a:xfrm>
            <a:off x="827584" y="83261"/>
            <a:ext cx="69127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КОЛЛЕКЦИЯ </a:t>
            </a:r>
            <a:r>
              <a:rPr lang="en-US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C/</a:t>
            </a:r>
            <a:r>
              <a:rPr lang="ru-RU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З ОЧКОВ </a:t>
            </a:r>
            <a:r>
              <a:rPr lang="en-GB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2013 / </a:t>
            </a:r>
            <a:r>
              <a:rPr lang="ru-RU" b="1" dirty="0" smtClean="0">
                <a:solidFill>
                  <a:srgbClr val="FFFFFF"/>
                </a:solidFill>
                <a:latin typeface="Century Gothic" pitchFamily="34" charset="0"/>
              </a:rPr>
              <a:t>ЭКСКЛЮЗИВ</a:t>
            </a:r>
            <a:endParaRPr lang="it-IT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72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CasellaDiTesto 19"/>
          <p:cNvSpPr txBox="1">
            <a:spLocks noChangeArrowheads="1"/>
          </p:cNvSpPr>
          <p:nvPr/>
        </p:nvSpPr>
        <p:spPr bwMode="auto">
          <a:xfrm>
            <a:off x="6084168" y="2571750"/>
            <a:ext cx="305983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</a:rPr>
              <a:t>Фронт и заушники из металла, кончики заушников из ацетата, вставки из настоящей кожи</a:t>
            </a:r>
          </a:p>
          <a:p>
            <a:pPr eaLnBrk="1" hangingPunct="1">
              <a:buFont typeface="Wingdings" pitchFamily="2" charset="2"/>
              <a:buChar char="Ø"/>
            </a:pPr>
            <a:endParaRPr lang="it-IT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Размер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: 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</a:rPr>
              <a:t>61 12 130</a:t>
            </a:r>
          </a:p>
          <a:p>
            <a:pPr eaLnBrk="1" hangingPunct="1"/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3 цвета</a:t>
            </a:r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0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0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MB463S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en-US" sz="1000" b="1" dirty="0">
                <a:latin typeface="Calibri" pitchFamily="34" charset="0"/>
              </a:rPr>
              <a:t>14A </a:t>
            </a:r>
            <a:r>
              <a:rPr lang="en-US" sz="1000" dirty="0">
                <a:latin typeface="Calibri" pitchFamily="34" charset="0"/>
              </a:rPr>
              <a:t>Shiny medium grey/shiny solid blue/navy blue/grey </a:t>
            </a:r>
            <a:r>
              <a:rPr lang="en-US" sz="1000" dirty="0" smtClean="0">
                <a:latin typeface="Calibri" pitchFamily="34" charset="0"/>
              </a:rPr>
              <a:t>lens</a:t>
            </a:r>
            <a:endParaRPr lang="en-US" sz="1000" dirty="0">
              <a:latin typeface="Calibri" pitchFamily="34" charset="0"/>
            </a:endParaRPr>
          </a:p>
          <a:p>
            <a:r>
              <a:rPr lang="en-US" sz="1000" b="1" dirty="0">
                <a:latin typeface="Calibri" pitchFamily="34" charset="0"/>
              </a:rPr>
              <a:t>28N </a:t>
            </a:r>
            <a:r>
              <a:rPr lang="en-US" sz="1000" dirty="0">
                <a:latin typeface="Calibri" pitchFamily="34" charset="0"/>
              </a:rPr>
              <a:t>Shiny rose gold/shiny </a:t>
            </a:r>
            <a:r>
              <a:rPr lang="en-US" sz="1000" dirty="0" err="1">
                <a:latin typeface="Calibri" pitchFamily="34" charset="0"/>
              </a:rPr>
              <a:t>demi</a:t>
            </a:r>
            <a:r>
              <a:rPr lang="en-US" sz="1000" dirty="0">
                <a:latin typeface="Calibri" pitchFamily="34" charset="0"/>
              </a:rPr>
              <a:t> </a:t>
            </a:r>
            <a:r>
              <a:rPr lang="en-US" sz="1000" dirty="0" smtClean="0">
                <a:latin typeface="Calibri" pitchFamily="34" charset="0"/>
              </a:rPr>
              <a:t>amber/cognac </a:t>
            </a:r>
            <a:r>
              <a:rPr lang="en-US" sz="1000" dirty="0">
                <a:latin typeface="Calibri" pitchFamily="34" charset="0"/>
              </a:rPr>
              <a:t>/forest green </a:t>
            </a:r>
            <a:r>
              <a:rPr lang="en-US" sz="1000" dirty="0" smtClean="0">
                <a:latin typeface="Calibri" pitchFamily="34" charset="0"/>
              </a:rPr>
              <a:t>lens</a:t>
            </a:r>
          </a:p>
          <a:p>
            <a:r>
              <a:rPr lang="en-US" sz="1000" b="1" dirty="0" smtClean="0">
                <a:latin typeface="Calibri" pitchFamily="34" charset="0"/>
              </a:rPr>
              <a:t>16D</a:t>
            </a:r>
            <a:r>
              <a:rPr lang="en-US" sz="1000" dirty="0" smtClean="0">
                <a:latin typeface="Calibri" pitchFamily="34" charset="0"/>
              </a:rPr>
              <a:t> </a:t>
            </a:r>
            <a:r>
              <a:rPr lang="en-US" sz="1000" dirty="0">
                <a:latin typeface="Calibri" pitchFamily="34" charset="0"/>
              </a:rPr>
              <a:t>Shiny light grey/shiny black/dove grey</a:t>
            </a:r>
            <a:r>
              <a:rPr lang="en-US" sz="1000" dirty="0" smtClean="0">
                <a:latin typeface="Calibri" pitchFamily="34" charset="0"/>
              </a:rPr>
              <a:t>/ </a:t>
            </a:r>
            <a:r>
              <a:rPr lang="en-US" sz="1000" b="1" dirty="0" smtClean="0">
                <a:latin typeface="Calibri" pitchFamily="34" charset="0"/>
              </a:rPr>
              <a:t>POLAR</a:t>
            </a:r>
            <a:r>
              <a:rPr lang="en-US" sz="1000" dirty="0" smtClean="0">
                <a:latin typeface="Calibri" pitchFamily="34" charset="0"/>
              </a:rPr>
              <a:t> </a:t>
            </a:r>
            <a:r>
              <a:rPr lang="en-US" sz="1000" dirty="0" err="1">
                <a:latin typeface="Calibri" pitchFamily="34" charset="0"/>
              </a:rPr>
              <a:t>degradé</a:t>
            </a:r>
            <a:r>
              <a:rPr lang="en-US" sz="1000" dirty="0">
                <a:latin typeface="Calibri" pitchFamily="34" charset="0"/>
              </a:rPr>
              <a:t> grey </a:t>
            </a:r>
            <a:r>
              <a:rPr lang="en-US" sz="1000" dirty="0" smtClean="0">
                <a:latin typeface="Calibri" pitchFamily="34" charset="0"/>
              </a:rPr>
              <a:t>lens</a:t>
            </a:r>
          </a:p>
          <a:p>
            <a:endParaRPr lang="en-US" sz="1000" dirty="0" smtClean="0">
              <a:latin typeface="Calibri" pitchFamily="34" charset="0"/>
            </a:endParaRPr>
          </a:p>
          <a:p>
            <a:r>
              <a:rPr lang="en-US" sz="1000" b="1" dirty="0" smtClean="0">
                <a:latin typeface="Calibri" pitchFamily="34" charset="0"/>
              </a:rPr>
              <a:t>MB464S</a:t>
            </a:r>
          </a:p>
          <a:p>
            <a:r>
              <a:rPr lang="en-US" sz="1000" b="1" dirty="0" smtClean="0">
                <a:latin typeface="Calibri" pitchFamily="34" charset="0"/>
              </a:rPr>
              <a:t>12A</a:t>
            </a:r>
            <a:r>
              <a:rPr lang="en-US" sz="1000" dirty="0" smtClean="0">
                <a:latin typeface="Calibri" pitchFamily="34" charset="0"/>
              </a:rPr>
              <a:t> Shiny medium grey/shiny solid blue/navy blue leather /grey-blue lens</a:t>
            </a:r>
          </a:p>
          <a:p>
            <a:r>
              <a:rPr lang="en-US" sz="1000" b="1" dirty="0" smtClean="0">
                <a:latin typeface="Calibri" pitchFamily="34" charset="0"/>
              </a:rPr>
              <a:t>28J </a:t>
            </a:r>
            <a:r>
              <a:rPr lang="en-US" sz="1000" dirty="0" smtClean="0">
                <a:latin typeface="Calibri" pitchFamily="34" charset="0"/>
              </a:rPr>
              <a:t>Shiny rose gold/shiny </a:t>
            </a:r>
            <a:r>
              <a:rPr lang="en-US" sz="1000" dirty="0" err="1" smtClean="0">
                <a:latin typeface="Calibri" pitchFamily="34" charset="0"/>
              </a:rPr>
              <a:t>demi</a:t>
            </a:r>
            <a:r>
              <a:rPr lang="en-US" sz="1000" dirty="0" smtClean="0">
                <a:latin typeface="Calibri" pitchFamily="34" charset="0"/>
              </a:rPr>
              <a:t> amber/cognac leather/</a:t>
            </a:r>
            <a:r>
              <a:rPr lang="en-US" sz="1000" dirty="0" err="1" smtClean="0">
                <a:latin typeface="Calibri" pitchFamily="34" charset="0"/>
              </a:rPr>
              <a:t>roviex</a:t>
            </a:r>
            <a:r>
              <a:rPr lang="en-US" sz="1000" dirty="0" smtClean="0">
                <a:latin typeface="Calibri" pitchFamily="34" charset="0"/>
              </a:rPr>
              <a:t> lens</a:t>
            </a:r>
          </a:p>
          <a:p>
            <a:r>
              <a:rPr lang="en-US" sz="1000" b="1" dirty="0" smtClean="0">
                <a:latin typeface="Calibri" pitchFamily="34" charset="0"/>
              </a:rPr>
              <a:t>16B</a:t>
            </a:r>
            <a:r>
              <a:rPr lang="en-US" sz="1000" dirty="0" smtClean="0">
                <a:latin typeface="Calibri" pitchFamily="34" charset="0"/>
              </a:rPr>
              <a:t> Shiny light grey/shiny black/dove grey leather/dark grey </a:t>
            </a:r>
            <a:r>
              <a:rPr lang="en-US" sz="1000" dirty="0" err="1" smtClean="0">
                <a:latin typeface="Calibri" pitchFamily="34" charset="0"/>
              </a:rPr>
              <a:t>degradè</a:t>
            </a:r>
            <a:r>
              <a:rPr lang="en-US" sz="1000" dirty="0" smtClean="0">
                <a:latin typeface="Calibri" pitchFamily="34" charset="0"/>
              </a:rPr>
              <a:t> into green lens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271319" y="3964484"/>
            <a:ext cx="2111861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Эксклюзив</a:t>
            </a:r>
            <a:endParaRPr lang="it-IT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394" name="CasellaDiTesto 20"/>
          <p:cNvSpPr txBox="1">
            <a:spLocks noChangeArrowheads="1"/>
          </p:cNvSpPr>
          <p:nvPr/>
        </p:nvSpPr>
        <p:spPr bwMode="auto">
          <a:xfrm>
            <a:off x="3760984" y="6264276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MB464S 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700338" y="1989138"/>
            <a:ext cx="3384550" cy="28797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6" name="Connettore 1 25"/>
          <p:cNvCxnSpPr/>
          <p:nvPr/>
        </p:nvCxnSpPr>
        <p:spPr>
          <a:xfrm>
            <a:off x="5724525" y="1989138"/>
            <a:ext cx="3419475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4868863"/>
            <a:ext cx="31686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7" name="CasellaDiTesto 23"/>
          <p:cNvSpPr txBox="1">
            <a:spLocks noChangeArrowheads="1"/>
          </p:cNvSpPr>
          <p:nvPr/>
        </p:nvSpPr>
        <p:spPr bwMode="auto">
          <a:xfrm>
            <a:off x="2843808" y="83261"/>
            <a:ext cx="244827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b="1" dirty="0" smtClean="0">
                <a:solidFill>
                  <a:srgbClr val="FFFFFF"/>
                </a:solidFill>
                <a:latin typeface="Century Gothic" pitchFamily="34" charset="0"/>
              </a:rPr>
              <a:t>MB463S &amp; MB464S</a:t>
            </a:r>
            <a:endParaRPr lang="it-IT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25" name="CasellaDiTesto 18"/>
          <p:cNvSpPr txBox="1">
            <a:spLocks noChangeArrowheads="1"/>
          </p:cNvSpPr>
          <p:nvPr/>
        </p:nvSpPr>
        <p:spPr bwMode="auto">
          <a:xfrm>
            <a:off x="5183188" y="819869"/>
            <a:ext cx="3960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Элемент звезды на заушниках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Гравированные линии на рамке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Сочетание настоящей кожи с металлом</a:t>
            </a:r>
            <a:endParaRPr lang="en-US" sz="1200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0" name="CasellaDiTesto 13"/>
          <p:cNvSpPr txBox="1">
            <a:spLocks noChangeArrowheads="1"/>
          </p:cNvSpPr>
          <p:nvPr/>
        </p:nvSpPr>
        <p:spPr bwMode="auto">
          <a:xfrm>
            <a:off x="352214" y="1251422"/>
            <a:ext cx="17160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 dirty="0" smtClean="0">
                <a:latin typeface="Calibri" pitchFamily="34" charset="0"/>
                <a:ea typeface="MS PGothic" pitchFamily="34" charset="-128"/>
              </a:rPr>
              <a:t>НОВЫЕ ИЗДЕЛИЯ ИЗ КОЖИ</a:t>
            </a:r>
            <a:endParaRPr lang="it-IT" sz="1200" dirty="0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29" y="1964129"/>
            <a:ext cx="17621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10" y="671988"/>
            <a:ext cx="1010349" cy="109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asellaDiTesto 29"/>
          <p:cNvSpPr txBox="1">
            <a:spLocks noChangeArrowheads="1"/>
          </p:cNvSpPr>
          <p:nvPr/>
        </p:nvSpPr>
        <p:spPr bwMode="auto">
          <a:xfrm>
            <a:off x="8325" y="5446034"/>
            <a:ext cx="3286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Современная форма «Авиатор»</a:t>
            </a:r>
            <a:endParaRPr lang="en-US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/>
            <a:endParaRPr lang="en-US" sz="12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8" name="CasellaDiTesto 20"/>
          <p:cNvSpPr txBox="1">
            <a:spLocks noChangeArrowheads="1"/>
          </p:cNvSpPr>
          <p:nvPr/>
        </p:nvSpPr>
        <p:spPr bwMode="auto">
          <a:xfrm>
            <a:off x="6084168" y="2348880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MB463S 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408655" y="6616402"/>
            <a:ext cx="1269903" cy="196627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/>
          <a:p>
            <a:pPr lvl="0" algn="ctr" defTabSz="914290">
              <a:defRPr/>
            </a:pPr>
            <a:r>
              <a:rPr lang="ru-RU" sz="1000" kern="0" dirty="0">
                <a:solidFill>
                  <a:prstClr val="white"/>
                </a:solidFill>
                <a:latin typeface="Calibri" pitchFamily="34" charset="0"/>
              </a:rPr>
              <a:t>Азиатская Посадка</a:t>
            </a:r>
            <a:endParaRPr lang="it-IT" sz="1000" kern="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1" name="Stella a 5 punte 30"/>
          <p:cNvSpPr/>
          <p:nvPr/>
        </p:nvSpPr>
        <p:spPr>
          <a:xfrm>
            <a:off x="2886929" y="4519543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32" name="Stella a 5 punte 31"/>
          <p:cNvSpPr/>
          <p:nvPr/>
        </p:nvSpPr>
        <p:spPr>
          <a:xfrm>
            <a:off x="221245" y="6597352"/>
            <a:ext cx="261938" cy="214312"/>
          </a:xfrm>
          <a:prstGeom prst="star5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33" name="AutoShape 8"/>
          <p:cNvSpPr>
            <a:spLocks noChangeArrowheads="1"/>
          </p:cNvSpPr>
          <p:nvPr/>
        </p:nvSpPr>
        <p:spPr bwMode="auto">
          <a:xfrm>
            <a:off x="247750" y="548680"/>
            <a:ext cx="1079500" cy="360363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ВДОХНОВЕНИЕ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256729" y="4930750"/>
            <a:ext cx="115212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ФОРМА И РАЗМЕР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7330492" y="2060848"/>
            <a:ext cx="158514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fr-FR" sz="1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МАТЕРИАЛЫ И ЦВЕТА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37" name="Connettore 1 36"/>
          <p:cNvCxnSpPr/>
          <p:nvPr/>
        </p:nvCxnSpPr>
        <p:spPr>
          <a:xfrm>
            <a:off x="6084168" y="4869160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>
            <a:off x="2705125" y="514772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2276872"/>
            <a:ext cx="322063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5229200"/>
            <a:ext cx="1756712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7812360" y="548680"/>
            <a:ext cx="10795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ОПИСАНИЕ</a:t>
            </a:r>
            <a:endParaRPr lang="fr-FR" sz="15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CasellaDiTesto 19"/>
          <p:cNvSpPr txBox="1">
            <a:spLocks noChangeArrowheads="1"/>
          </p:cNvSpPr>
          <p:nvPr/>
        </p:nvSpPr>
        <p:spPr bwMode="auto">
          <a:xfrm>
            <a:off x="6084168" y="2571750"/>
            <a:ext cx="2843584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</a:rPr>
              <a:t>Фронт  и заушники из металла, кончики заушников из ацетата, вставки из настоящего рога на заушниках</a:t>
            </a:r>
          </a:p>
          <a:p>
            <a:pPr eaLnBrk="1" hangingPunct="1">
              <a:buFont typeface="Wingdings" pitchFamily="2" charset="2"/>
              <a:buChar char="Ø"/>
            </a:pPr>
            <a:endParaRPr lang="it-IT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Размер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: 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</a:rPr>
              <a:t>60 16 140</a:t>
            </a:r>
          </a:p>
          <a:p>
            <a:pPr eaLnBrk="1" hangingPunct="1"/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3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цвета</a:t>
            </a:r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it-IT" sz="14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en-US" sz="1000" b="1" dirty="0">
                <a:latin typeface="Calibri" pitchFamily="34" charset="0"/>
              </a:rPr>
              <a:t>08C </a:t>
            </a:r>
            <a:r>
              <a:rPr lang="en-US" sz="1000" dirty="0">
                <a:latin typeface="Calibri" pitchFamily="34" charset="0"/>
              </a:rPr>
              <a:t>Shiny dark grey/shiny black/stripped black horn /grey </a:t>
            </a:r>
            <a:r>
              <a:rPr lang="en-US" sz="1000" dirty="0" smtClean="0">
                <a:latin typeface="Calibri" pitchFamily="34" charset="0"/>
              </a:rPr>
              <a:t>flash </a:t>
            </a:r>
            <a:r>
              <a:rPr lang="en-US" sz="1000" dirty="0">
                <a:latin typeface="Calibri" pitchFamily="34" charset="0"/>
              </a:rPr>
              <a:t>silver </a:t>
            </a:r>
            <a:r>
              <a:rPr lang="en-US" sz="1000" dirty="0" smtClean="0">
                <a:latin typeface="Calibri" pitchFamily="34" charset="0"/>
              </a:rPr>
              <a:t>lens</a:t>
            </a:r>
            <a:endParaRPr lang="en-US" sz="1000" dirty="0">
              <a:latin typeface="Calibri" pitchFamily="34" charset="0"/>
            </a:endParaRPr>
          </a:p>
          <a:p>
            <a:r>
              <a:rPr lang="en-US" sz="1000" b="1" dirty="0">
                <a:latin typeface="Calibri" pitchFamily="34" charset="0"/>
              </a:rPr>
              <a:t>28N </a:t>
            </a:r>
            <a:r>
              <a:rPr lang="en-US" sz="1000" dirty="0">
                <a:latin typeface="Calibri" pitchFamily="34" charset="0"/>
              </a:rPr>
              <a:t>Shiny rose gold/shiny brown/honey horn /forest green </a:t>
            </a:r>
            <a:r>
              <a:rPr lang="en-US" sz="1000" dirty="0" smtClean="0">
                <a:latin typeface="Calibri" pitchFamily="34" charset="0"/>
              </a:rPr>
              <a:t>lens</a:t>
            </a:r>
            <a:endParaRPr lang="en-US" sz="1000" dirty="0">
              <a:latin typeface="Calibri" pitchFamily="34" charset="0"/>
            </a:endParaRPr>
          </a:p>
          <a:p>
            <a:r>
              <a:rPr lang="en-US" sz="1000" b="1" dirty="0">
                <a:latin typeface="Calibri" pitchFamily="34" charset="0"/>
              </a:rPr>
              <a:t>16B</a:t>
            </a:r>
            <a:r>
              <a:rPr lang="en-US" sz="1000" dirty="0">
                <a:latin typeface="Calibri" pitchFamily="34" charset="0"/>
              </a:rPr>
              <a:t> Shiny light grey /shiny black/stripped black horn/</a:t>
            </a:r>
            <a:r>
              <a:rPr lang="en-US" sz="1000" dirty="0" err="1">
                <a:latin typeface="Calibri" pitchFamily="34" charset="0"/>
              </a:rPr>
              <a:t>degradé</a:t>
            </a:r>
            <a:r>
              <a:rPr lang="en-US" sz="1000" dirty="0">
                <a:latin typeface="Calibri" pitchFamily="34" charset="0"/>
              </a:rPr>
              <a:t> grey </a:t>
            </a:r>
            <a:r>
              <a:rPr lang="en-US" sz="1000" dirty="0" smtClean="0">
                <a:latin typeface="Calibri" pitchFamily="34" charset="0"/>
              </a:rPr>
              <a:t>lens</a:t>
            </a:r>
            <a:endParaRPr lang="it-IT" sz="10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218874" y="3879800"/>
            <a:ext cx="2111861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Эксклюзив</a:t>
            </a:r>
            <a:endParaRPr lang="it-IT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394" name="CasellaDiTesto 20"/>
          <p:cNvSpPr txBox="1">
            <a:spLocks noChangeArrowheads="1"/>
          </p:cNvSpPr>
          <p:nvPr/>
        </p:nvSpPr>
        <p:spPr bwMode="auto">
          <a:xfrm>
            <a:off x="6084168" y="2348880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MB458S 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700338" y="1989138"/>
            <a:ext cx="3384550" cy="28797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6" name="Connettore 1 25"/>
          <p:cNvCxnSpPr/>
          <p:nvPr/>
        </p:nvCxnSpPr>
        <p:spPr>
          <a:xfrm>
            <a:off x="5724525" y="1989138"/>
            <a:ext cx="3419475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4868863"/>
            <a:ext cx="31686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7" name="CasellaDiTesto 23"/>
          <p:cNvSpPr txBox="1">
            <a:spLocks noChangeArrowheads="1"/>
          </p:cNvSpPr>
          <p:nvPr/>
        </p:nvSpPr>
        <p:spPr bwMode="auto">
          <a:xfrm>
            <a:off x="2843808" y="83261"/>
            <a:ext cx="244827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b="1" dirty="0" smtClean="0">
                <a:solidFill>
                  <a:srgbClr val="FFFFFF"/>
                </a:solidFill>
                <a:latin typeface="Century Gothic" pitchFamily="34" charset="0"/>
              </a:rPr>
              <a:t>MB458S</a:t>
            </a:r>
            <a:endParaRPr lang="it-IT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25" name="CasellaDiTesto 18"/>
          <p:cNvSpPr txBox="1">
            <a:spLocks noChangeArrowheads="1"/>
          </p:cNvSpPr>
          <p:nvPr/>
        </p:nvSpPr>
        <p:spPr bwMode="auto">
          <a:xfrm>
            <a:off x="5183188" y="836712"/>
            <a:ext cx="39608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Поиск и использование эксклюзивных материалов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/>
            <a:endParaRPr lang="en-US" sz="1200" dirty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Трубчатые заушники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6" name="CasellaDiTesto 13"/>
          <p:cNvSpPr txBox="1">
            <a:spLocks noChangeArrowheads="1"/>
          </p:cNvSpPr>
          <p:nvPr/>
        </p:nvSpPr>
        <p:spPr bwMode="auto">
          <a:xfrm>
            <a:off x="554079" y="1206043"/>
            <a:ext cx="1441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 dirty="0" smtClean="0">
                <a:latin typeface="Calibri" pitchFamily="34" charset="0"/>
                <a:ea typeface="MS PGothic" pitchFamily="34" charset="-128"/>
              </a:rPr>
              <a:t>НАСТОЯЩИЙ РОГ</a:t>
            </a:r>
            <a:endParaRPr lang="it-IT" sz="1200" dirty="0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17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89" y="1900411"/>
            <a:ext cx="1866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9" b="11114"/>
          <a:stretch/>
        </p:blipFill>
        <p:spPr bwMode="auto">
          <a:xfrm>
            <a:off x="3092294" y="692150"/>
            <a:ext cx="1578793" cy="111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195304" y="548680"/>
            <a:ext cx="1079500" cy="360363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ВДОХНОВЕНИЕ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7342609" y="2060848"/>
            <a:ext cx="158514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fr-FR" sz="1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МАТЕРИАЛЫ И ЦВЕТА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22" name="Connettore 1 21"/>
          <p:cNvCxnSpPr/>
          <p:nvPr/>
        </p:nvCxnSpPr>
        <p:spPr>
          <a:xfrm>
            <a:off x="6084168" y="4869160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>
            <a:off x="2705125" y="514772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2276872"/>
            <a:ext cx="322063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7812360" y="548680"/>
            <a:ext cx="10795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ОПИСАНИЕ</a:t>
            </a:r>
            <a:endParaRPr lang="fr-FR" sz="15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CasellaDiTesto 19"/>
          <p:cNvSpPr txBox="1">
            <a:spLocks noChangeArrowheads="1"/>
          </p:cNvSpPr>
          <p:nvPr/>
        </p:nvSpPr>
        <p:spPr bwMode="auto">
          <a:xfrm>
            <a:off x="6084168" y="2571750"/>
            <a:ext cx="284358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Фронт и заушники из металла, кончики заушников из ацетата, </a:t>
            </a:r>
            <a:r>
              <a:rPr lang="ru-RU" sz="1200" dirty="0" smtClean="0">
                <a:latin typeface="Calibri" pitchFamily="34" charset="0"/>
              </a:rPr>
              <a:t>вставки из простроченной кожи</a:t>
            </a:r>
            <a:endParaRPr lang="en-US" sz="1200" dirty="0" smtClean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it-IT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Размер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: 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</a:rPr>
              <a:t>61 12 130</a:t>
            </a:r>
          </a:p>
          <a:p>
            <a:pPr eaLnBrk="1" hangingPunct="1"/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it-IT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цвета</a:t>
            </a:r>
            <a:endParaRPr lang="it-IT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it-IT" sz="14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it-IT" sz="14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it-IT" sz="14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it-IT" sz="14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en-US" sz="1000" b="1" dirty="0">
                <a:latin typeface="Calibri" pitchFamily="34" charset="0"/>
              </a:rPr>
              <a:t>32F</a:t>
            </a:r>
            <a:r>
              <a:rPr lang="en-US" sz="1000" dirty="0">
                <a:latin typeface="Calibri" pitchFamily="34" charset="0"/>
              </a:rPr>
              <a:t> Shiny light gold/white/beige/ </a:t>
            </a:r>
            <a:r>
              <a:rPr lang="en-US" sz="1000" dirty="0" err="1">
                <a:latin typeface="Calibri" pitchFamily="34" charset="0"/>
              </a:rPr>
              <a:t>degradè</a:t>
            </a:r>
            <a:r>
              <a:rPr lang="en-US" sz="1000" dirty="0">
                <a:latin typeface="Calibri" pitchFamily="34" charset="0"/>
              </a:rPr>
              <a:t> brown </a:t>
            </a:r>
            <a:r>
              <a:rPr lang="en-US" sz="1000" dirty="0" smtClean="0">
                <a:latin typeface="Calibri" pitchFamily="34" charset="0"/>
              </a:rPr>
              <a:t>lens</a:t>
            </a:r>
            <a:endParaRPr lang="en-US" sz="1000" dirty="0">
              <a:latin typeface="Calibri" pitchFamily="34" charset="0"/>
            </a:endParaRPr>
          </a:p>
          <a:p>
            <a:r>
              <a:rPr lang="it-IT" sz="1000" b="1" dirty="0">
                <a:latin typeface="Calibri" pitchFamily="34" charset="0"/>
              </a:rPr>
              <a:t>16T </a:t>
            </a:r>
            <a:r>
              <a:rPr lang="it-IT" sz="1000" dirty="0" err="1">
                <a:latin typeface="Calibri" pitchFamily="34" charset="0"/>
              </a:rPr>
              <a:t>Shiny</a:t>
            </a:r>
            <a:r>
              <a:rPr lang="it-IT" sz="1000" dirty="0">
                <a:latin typeface="Calibri" pitchFamily="34" charset="0"/>
              </a:rPr>
              <a:t> light </a:t>
            </a:r>
            <a:r>
              <a:rPr lang="it-IT" sz="1000" dirty="0" err="1">
                <a:latin typeface="Calibri" pitchFamily="34" charset="0"/>
              </a:rPr>
              <a:t>grey</a:t>
            </a:r>
            <a:r>
              <a:rPr lang="it-IT" sz="1000" dirty="0">
                <a:latin typeface="Calibri" pitchFamily="34" charset="0"/>
              </a:rPr>
              <a:t>/</a:t>
            </a:r>
            <a:r>
              <a:rPr lang="it-IT" sz="1000" dirty="0" err="1">
                <a:latin typeface="Calibri" pitchFamily="34" charset="0"/>
              </a:rPr>
              <a:t>violet</a:t>
            </a:r>
            <a:r>
              <a:rPr lang="it-IT" sz="1000" dirty="0">
                <a:latin typeface="Calibri" pitchFamily="34" charset="0"/>
              </a:rPr>
              <a:t>/</a:t>
            </a:r>
            <a:r>
              <a:rPr lang="it-IT" sz="1000" dirty="0" err="1">
                <a:latin typeface="Calibri" pitchFamily="34" charset="0"/>
              </a:rPr>
              <a:t>violet</a:t>
            </a:r>
            <a:r>
              <a:rPr lang="it-IT" sz="1000" dirty="0">
                <a:latin typeface="Calibri" pitchFamily="34" charset="0"/>
              </a:rPr>
              <a:t>/</a:t>
            </a:r>
            <a:r>
              <a:rPr lang="it-IT" sz="1000" dirty="0" err="1">
                <a:latin typeface="Calibri" pitchFamily="34" charset="0"/>
              </a:rPr>
              <a:t>degradé</a:t>
            </a:r>
            <a:r>
              <a:rPr lang="it-IT" sz="1000" dirty="0">
                <a:latin typeface="Calibri" pitchFamily="34" charset="0"/>
              </a:rPr>
              <a:t> </a:t>
            </a:r>
            <a:r>
              <a:rPr lang="it-IT" sz="1000" dirty="0" err="1" smtClean="0">
                <a:latin typeface="Calibri" pitchFamily="34" charset="0"/>
              </a:rPr>
              <a:t>purple</a:t>
            </a:r>
            <a:r>
              <a:rPr lang="it-IT" sz="1000" dirty="0" smtClean="0">
                <a:latin typeface="Calibri" pitchFamily="34" charset="0"/>
              </a:rPr>
              <a:t> </a:t>
            </a:r>
            <a:r>
              <a:rPr lang="it-IT" sz="1000" dirty="0" err="1" smtClean="0">
                <a:latin typeface="Calibri" pitchFamily="34" charset="0"/>
              </a:rPr>
              <a:t>lens</a:t>
            </a:r>
            <a:endParaRPr lang="it-IT" sz="10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-49269" y="4149080"/>
            <a:ext cx="2111861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Эксклюзив</a:t>
            </a:r>
            <a:endParaRPr lang="it-IT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394" name="CasellaDiTesto 20"/>
          <p:cNvSpPr txBox="1">
            <a:spLocks noChangeArrowheads="1"/>
          </p:cNvSpPr>
          <p:nvPr/>
        </p:nvSpPr>
        <p:spPr bwMode="auto">
          <a:xfrm>
            <a:off x="6084168" y="2348880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0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it-IT" sz="10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MB470S </a:t>
            </a:r>
            <a:endParaRPr lang="it-IT" sz="10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700338" y="1989138"/>
            <a:ext cx="3384550" cy="28797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6" name="Connettore 1 25"/>
          <p:cNvCxnSpPr/>
          <p:nvPr/>
        </p:nvCxnSpPr>
        <p:spPr>
          <a:xfrm>
            <a:off x="5724525" y="1989138"/>
            <a:ext cx="3419475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4868863"/>
            <a:ext cx="31686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7" name="CasellaDiTesto 23"/>
          <p:cNvSpPr txBox="1">
            <a:spLocks noChangeArrowheads="1"/>
          </p:cNvSpPr>
          <p:nvPr/>
        </p:nvSpPr>
        <p:spPr bwMode="auto">
          <a:xfrm>
            <a:off x="2843808" y="83261"/>
            <a:ext cx="244827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b="1" dirty="0" smtClean="0">
                <a:solidFill>
                  <a:srgbClr val="FFFFFF"/>
                </a:solidFill>
                <a:latin typeface="Century Gothic" pitchFamily="34" charset="0"/>
              </a:rPr>
              <a:t>MB470S</a:t>
            </a:r>
            <a:endParaRPr lang="it-IT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25" name="CasellaDiTesto 18"/>
          <p:cNvSpPr txBox="1">
            <a:spLocks noChangeArrowheads="1"/>
          </p:cNvSpPr>
          <p:nvPr/>
        </p:nvSpPr>
        <p:spPr bwMode="auto">
          <a:xfrm>
            <a:off x="5183188" y="829161"/>
            <a:ext cx="3960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Элегантная модель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/>
            <a:endParaRPr lang="en-US" sz="1200" dirty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Элемент звезды на заушниках</a:t>
            </a:r>
            <a:endParaRPr lang="en-US" sz="1200" dirty="0" smtClean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200" dirty="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 </a:t>
            </a:r>
            <a:r>
              <a:rPr lang="ru-RU" sz="1200" dirty="0" smtClean="0">
                <a:latin typeface="Calibri" pitchFamily="34" charset="0"/>
                <a:ea typeface="MS PGothic" pitchFamily="34" charset="-128"/>
              </a:rPr>
              <a:t>Вставки из кожи на заушниках</a:t>
            </a:r>
            <a:endParaRPr lang="en-US" sz="1200" dirty="0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2" y="1910333"/>
            <a:ext cx="18859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sellaDiTesto 13"/>
          <p:cNvSpPr txBox="1">
            <a:spLocks noChangeArrowheads="1"/>
          </p:cNvSpPr>
          <p:nvPr/>
        </p:nvSpPr>
        <p:spPr bwMode="auto">
          <a:xfrm>
            <a:off x="191617" y="1054477"/>
            <a:ext cx="18601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 dirty="0" smtClean="0">
                <a:latin typeface="Calibri" pitchFamily="34" charset="0"/>
                <a:ea typeface="MS PGothic" pitchFamily="34" charset="-128"/>
              </a:rPr>
              <a:t>Новая коллекция ювелирных аксессуаров </a:t>
            </a:r>
            <a:endParaRPr lang="it-IT" sz="1200" b="1" dirty="0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31" y="4919224"/>
            <a:ext cx="1614085" cy="15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802"/>
          <a:stretch/>
        </p:blipFill>
        <p:spPr bwMode="auto">
          <a:xfrm>
            <a:off x="2906399" y="692149"/>
            <a:ext cx="1686867" cy="11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200383" y="570619"/>
            <a:ext cx="1079500" cy="360363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ВДОХНОВЕНИЕ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7306717" y="2060848"/>
            <a:ext cx="158514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fr-FR" sz="1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МАТЕРИАЛЫ И ЦВЕТА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28" name="Connettore 1 27"/>
          <p:cNvCxnSpPr/>
          <p:nvPr/>
        </p:nvCxnSpPr>
        <p:spPr>
          <a:xfrm>
            <a:off x="6084168" y="4869160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2705125" y="514772"/>
            <a:ext cx="0" cy="17472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2348880"/>
            <a:ext cx="322063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7812360" y="548680"/>
            <a:ext cx="10795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ОПИСАНИЕ</a:t>
            </a:r>
            <a:endParaRPr lang="fr-FR" sz="15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330336" y="4930750"/>
            <a:ext cx="115212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>ФОРМА И РАЗМЕР</a:t>
            </a:r>
            <a:endParaRPr lang="fr-FR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49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8A0EA-7A32-4E08-950B-2A82C1694E07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4272944" y="1196752"/>
            <a:ext cx="439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/>
            </a:r>
            <a:br>
              <a:rPr lang="en-US" sz="1200" dirty="0" smtClean="0">
                <a:latin typeface="Calibri" pitchFamily="34" charset="0"/>
              </a:rPr>
            </a:br>
            <a:endParaRPr lang="en-US" sz="1200" dirty="0">
              <a:latin typeface="Calibri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188861" y="44450"/>
            <a:ext cx="4459933" cy="40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600" tIns="64800" rIns="129600" bIns="64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КОЛЛЕКЦИЯ С</a:t>
            </a:r>
            <a:r>
              <a:rPr lang="en-US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/</a:t>
            </a:r>
            <a:r>
              <a:rPr lang="ru-RU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З ОЧКОВ 2013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/ 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</a:t>
            </a:r>
            <a:r>
              <a:rPr lang="en-US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UST HAVE</a:t>
            </a:r>
            <a:endParaRPr lang="en-US" b="1" dirty="0">
              <a:solidFill>
                <a:srgbClr val="F8F8F8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15726" y="1268413"/>
            <a:ext cx="7572375" cy="516096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640014" y="836613"/>
            <a:ext cx="3459162" cy="285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prstClr val="white"/>
                </a:solidFill>
                <a:latin typeface="Century Gothic" pitchFamily="34" charset="0"/>
              </a:rPr>
              <a:t>MONTBLANC MUST HAVE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4533651" y="1268413"/>
            <a:ext cx="0" cy="516096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3203848" y="2646561"/>
            <a:ext cx="863600" cy="206375"/>
          </a:xfrm>
          <a:prstGeom prst="rect">
            <a:avLst/>
          </a:prstGeom>
          <a:solidFill>
            <a:schemeClr val="bg1">
              <a:lumMod val="6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 smtClean="0">
                <a:solidFill>
                  <a:prstClr val="white"/>
                </a:solidFill>
                <a:latin typeface="Century Gothic" pitchFamily="34" charset="0"/>
              </a:rPr>
              <a:t>MB457S</a:t>
            </a:r>
            <a:endParaRPr lang="it-IT" sz="12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205932" y="4518769"/>
            <a:ext cx="862012" cy="204787"/>
          </a:xfrm>
          <a:prstGeom prst="rect">
            <a:avLst/>
          </a:prstGeom>
          <a:solidFill>
            <a:schemeClr val="bg1">
              <a:lumMod val="6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 smtClean="0">
                <a:solidFill>
                  <a:prstClr val="white"/>
                </a:solidFill>
                <a:latin typeface="Century Gothic" pitchFamily="34" charset="0"/>
              </a:rPr>
              <a:t>MB459S</a:t>
            </a:r>
            <a:endParaRPr lang="it-IT" sz="12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156076" y="4221163"/>
            <a:ext cx="865188" cy="204787"/>
          </a:xfrm>
          <a:prstGeom prst="rect">
            <a:avLst/>
          </a:prstGeom>
          <a:solidFill>
            <a:schemeClr val="bg1">
              <a:lumMod val="6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 smtClean="0">
                <a:solidFill>
                  <a:prstClr val="white"/>
                </a:solidFill>
                <a:latin typeface="Century Gothic" pitchFamily="34" charset="0"/>
              </a:rPr>
              <a:t>MB471S</a:t>
            </a:r>
            <a:endParaRPr lang="it-IT" sz="12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187624" y="4518769"/>
            <a:ext cx="863600" cy="206375"/>
          </a:xfrm>
          <a:prstGeom prst="rect">
            <a:avLst/>
          </a:prstGeom>
          <a:solidFill>
            <a:schemeClr val="bg1">
              <a:lumMod val="6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 smtClean="0">
                <a:solidFill>
                  <a:prstClr val="white"/>
                </a:solidFill>
                <a:latin typeface="Century Gothic" pitchFamily="34" charset="0"/>
              </a:rPr>
              <a:t>MB458S</a:t>
            </a:r>
            <a:endParaRPr lang="it-IT" sz="12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19" name="Pentagono 18"/>
          <p:cNvSpPr/>
          <p:nvPr/>
        </p:nvSpPr>
        <p:spPr>
          <a:xfrm flipH="1">
            <a:off x="7811839" y="3763963"/>
            <a:ext cx="936625" cy="574675"/>
          </a:xfrm>
          <a:prstGeom prst="homePlate">
            <a:avLst>
              <a:gd name="adj" fmla="val 2757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latin typeface="Century Gothic" pitchFamily="34" charset="0"/>
              </a:rPr>
              <a:t>ЖЕН</a:t>
            </a:r>
            <a:endParaRPr lang="it-IT" sz="14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20" name="Pentagono 19"/>
          <p:cNvSpPr/>
          <p:nvPr/>
        </p:nvSpPr>
        <p:spPr>
          <a:xfrm>
            <a:off x="215651" y="3609975"/>
            <a:ext cx="869950" cy="574675"/>
          </a:xfrm>
          <a:prstGeom prst="homePlate">
            <a:avLst>
              <a:gd name="adj" fmla="val 2757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latin typeface="Century Gothic" pitchFamily="34" charset="0"/>
              </a:rPr>
              <a:t>МУЖ</a:t>
            </a:r>
            <a:endParaRPr lang="it-IT" sz="14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2212726" y="6176963"/>
            <a:ext cx="863600" cy="204787"/>
          </a:xfrm>
          <a:prstGeom prst="rect">
            <a:avLst/>
          </a:prstGeom>
          <a:solidFill>
            <a:schemeClr val="bg1">
              <a:lumMod val="6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 smtClean="0">
                <a:solidFill>
                  <a:prstClr val="white"/>
                </a:solidFill>
                <a:latin typeface="Century Gothic" pitchFamily="34" charset="0"/>
              </a:rPr>
              <a:t>MB465S</a:t>
            </a:r>
            <a:endParaRPr lang="it-IT" sz="12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2204864"/>
            <a:ext cx="322063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ttangolo 23"/>
          <p:cNvSpPr/>
          <p:nvPr/>
        </p:nvSpPr>
        <p:spPr>
          <a:xfrm>
            <a:off x="1188120" y="2646561"/>
            <a:ext cx="863600" cy="206375"/>
          </a:xfrm>
          <a:prstGeom prst="rect">
            <a:avLst/>
          </a:prstGeom>
          <a:solidFill>
            <a:schemeClr val="bg1">
              <a:lumMod val="6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 smtClean="0">
                <a:solidFill>
                  <a:prstClr val="white"/>
                </a:solidFill>
                <a:latin typeface="Century Gothic" pitchFamily="34" charset="0"/>
              </a:rPr>
              <a:t>MB456S</a:t>
            </a:r>
            <a:endParaRPr lang="it-IT" sz="12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3501008"/>
            <a:ext cx="1875581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3429000"/>
            <a:ext cx="1756712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5157192"/>
            <a:ext cx="1875581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1556792"/>
            <a:ext cx="1756712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1556912"/>
            <a:ext cx="1756712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944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 descr="MONTBLANC Eyewear per fondo nero [Convertito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55" y="1973924"/>
            <a:ext cx="332400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/>
          </p:cNvSpPr>
          <p:nvPr/>
        </p:nvSpPr>
        <p:spPr bwMode="auto">
          <a:xfrm>
            <a:off x="1907704" y="5137715"/>
            <a:ext cx="5832648" cy="9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Zapf Dingbats"/>
              <a:buNone/>
              <a:defRPr/>
            </a:pPr>
            <a:r>
              <a:rPr lang="ru-RU" sz="2800" b="1" kern="0" dirty="0" smtClean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НОВОСТИ БРЭНДА</a:t>
            </a:r>
            <a:endParaRPr lang="en-US" sz="2800" b="1" kern="0" dirty="0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250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8A0EA-7A32-4E08-950B-2A82C1694E07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4272944" y="1407178"/>
            <a:ext cx="4392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Каждый </a:t>
            </a:r>
            <a:r>
              <a:rPr lang="ru-RU" sz="1200" dirty="0" smtClean="0">
                <a:latin typeface="Calibri" pitchFamily="34" charset="0"/>
              </a:rPr>
              <a:t>год </a:t>
            </a:r>
            <a:r>
              <a:rPr lang="en-US" sz="1200" dirty="0" err="1" smtClean="0">
                <a:latin typeface="Calibri" pitchFamily="34" charset="0"/>
              </a:rPr>
              <a:t>Montblanc</a:t>
            </a:r>
            <a:r>
              <a:rPr lang="en-US" sz="1200" dirty="0" smtClean="0">
                <a:latin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</a:rPr>
              <a:t>проводит </a:t>
            </a:r>
            <a:r>
              <a:rPr lang="ru-RU" sz="1200" dirty="0" smtClean="0">
                <a:latin typeface="Calibri" pitchFamily="34" charset="0"/>
              </a:rPr>
              <a:t>благотворительный </a:t>
            </a:r>
            <a:r>
              <a:rPr lang="ru-RU" sz="1200" dirty="0" err="1" smtClean="0">
                <a:latin typeface="Calibri" pitchFamily="34" charset="0"/>
              </a:rPr>
              <a:t>бранч</a:t>
            </a:r>
            <a:r>
              <a:rPr lang="ru-RU" sz="1200" dirty="0" smtClean="0">
                <a:latin typeface="Calibri" pitchFamily="34" charset="0"/>
              </a:rPr>
              <a:t>  накануне вручения </a:t>
            </a:r>
            <a:r>
              <a:rPr lang="ru-RU" sz="1200" dirty="0" smtClean="0">
                <a:latin typeface="Calibri" pitchFamily="34" charset="0"/>
              </a:rPr>
              <a:t>Оскар</a:t>
            </a:r>
            <a:r>
              <a:rPr lang="ru-RU" sz="1200" dirty="0">
                <a:latin typeface="Calibri" pitchFamily="34" charset="0"/>
              </a:rPr>
              <a:t>а</a:t>
            </a:r>
            <a:r>
              <a:rPr lang="ru-RU" sz="1200" dirty="0" smtClean="0">
                <a:latin typeface="Calibri" pitchFamily="34" charset="0"/>
              </a:rPr>
              <a:t>. </a:t>
            </a:r>
            <a:r>
              <a:rPr lang="ru-RU" sz="1200" dirty="0" smtClean="0">
                <a:latin typeface="Calibri" pitchFamily="34" charset="0"/>
              </a:rPr>
              <a:t>23 февраля 2013 года </a:t>
            </a:r>
            <a:r>
              <a:rPr lang="en-US" sz="1200" dirty="0" err="1" smtClean="0">
                <a:latin typeface="Calibri" pitchFamily="34" charset="0"/>
              </a:rPr>
              <a:t>Montblanc</a:t>
            </a:r>
            <a:r>
              <a:rPr lang="en-US" sz="1200" dirty="0" smtClean="0">
                <a:latin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</a:rPr>
              <a:t>совместно с </a:t>
            </a:r>
            <a:r>
              <a:rPr lang="en-US" sz="1200" dirty="0" smtClean="0">
                <a:latin typeface="Calibri" pitchFamily="34" charset="0"/>
              </a:rPr>
              <a:t>UNICEF </a:t>
            </a:r>
            <a:r>
              <a:rPr lang="ru-RU" sz="1200" dirty="0" smtClean="0">
                <a:latin typeface="Calibri" pitchFamily="34" charset="0"/>
              </a:rPr>
              <a:t>провел подобное мероприятие.</a:t>
            </a:r>
          </a:p>
          <a:p>
            <a:r>
              <a:rPr lang="ru-RU" sz="1200" dirty="0" smtClean="0">
                <a:latin typeface="Calibri" pitchFamily="34" charset="0"/>
              </a:rPr>
              <a:t>В отеле </a:t>
            </a:r>
            <a:r>
              <a:rPr lang="en-US" sz="1200" dirty="0" smtClean="0">
                <a:latin typeface="Calibri" pitchFamily="34" charset="0"/>
              </a:rPr>
              <a:t>Hotel </a:t>
            </a:r>
            <a:r>
              <a:rPr lang="en-US" sz="1200" dirty="0" err="1" smtClean="0">
                <a:latin typeface="Calibri" pitchFamily="34" charset="0"/>
              </a:rPr>
              <a:t>Bel</a:t>
            </a:r>
            <a:r>
              <a:rPr lang="en-US" sz="1200" dirty="0" smtClean="0">
                <a:latin typeface="Calibri" pitchFamily="34" charset="0"/>
              </a:rPr>
              <a:t> Air in Los Angeles </a:t>
            </a:r>
            <a:r>
              <a:rPr lang="en-US" sz="1200" dirty="0" err="1" smtClean="0">
                <a:latin typeface="Calibri" pitchFamily="34" charset="0"/>
              </a:rPr>
              <a:t>Montblanc</a:t>
            </a:r>
            <a:r>
              <a:rPr lang="en-US" sz="1200" dirty="0" smtClean="0">
                <a:latin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</a:rPr>
              <a:t> отметил запуск новой коллекции </a:t>
            </a:r>
            <a:r>
              <a:rPr lang="en-US" sz="1200" dirty="0" smtClean="0">
                <a:latin typeface="Calibri" pitchFamily="34" charset="0"/>
              </a:rPr>
              <a:t>Signature for Good</a:t>
            </a:r>
            <a:r>
              <a:rPr lang="ru-RU" sz="1200" dirty="0" smtClean="0">
                <a:latin typeface="Calibri" pitchFamily="34" charset="0"/>
              </a:rPr>
              <a:t>. </a:t>
            </a:r>
            <a:endParaRPr lang="ru-RU" sz="1200" dirty="0" smtClean="0">
              <a:latin typeface="Calibri" pitchFamily="34" charset="0"/>
            </a:endParaRPr>
          </a:p>
          <a:p>
            <a:r>
              <a:rPr lang="ru-RU" sz="1200" dirty="0" smtClean="0">
                <a:latin typeface="Calibri" pitchFamily="34" charset="0"/>
              </a:rPr>
              <a:t>Цель </a:t>
            </a:r>
            <a:r>
              <a:rPr lang="ru-RU" sz="1200" dirty="0" smtClean="0">
                <a:latin typeface="Calibri" pitchFamily="34" charset="0"/>
              </a:rPr>
              <a:t>коллекции </a:t>
            </a:r>
            <a:r>
              <a:rPr lang="en-US" sz="1200" dirty="0" err="1" smtClean="0">
                <a:latin typeface="Calibri" pitchFamily="34" charset="0"/>
              </a:rPr>
              <a:t>Montblanc</a:t>
            </a:r>
            <a:r>
              <a:rPr lang="en-US" sz="1200" dirty="0" smtClean="0">
                <a:latin typeface="Calibri" pitchFamily="34" charset="0"/>
              </a:rPr>
              <a:t> Signature For Good </a:t>
            </a:r>
            <a:r>
              <a:rPr lang="ru-RU" sz="1200" dirty="0" smtClean="0">
                <a:latin typeface="Calibri" pitchFamily="34" charset="0"/>
              </a:rPr>
              <a:t> - собрать как минимум </a:t>
            </a:r>
            <a:r>
              <a:rPr lang="en-US" sz="1200" dirty="0" smtClean="0">
                <a:latin typeface="Calibri" pitchFamily="34" charset="0"/>
              </a:rPr>
              <a:t>$1.5 </a:t>
            </a:r>
            <a:r>
              <a:rPr lang="ru-RU" sz="1200" dirty="0" smtClean="0">
                <a:latin typeface="Calibri" pitchFamily="34" charset="0"/>
              </a:rPr>
              <a:t>миллиона долларов для поддержки образовательных программ </a:t>
            </a:r>
            <a:r>
              <a:rPr lang="en-US" sz="1200" dirty="0" smtClean="0">
                <a:latin typeface="Calibri" pitchFamily="34" charset="0"/>
              </a:rPr>
              <a:t>UNICEF </a:t>
            </a:r>
            <a:r>
              <a:rPr lang="ru-RU" sz="1200" dirty="0" smtClean="0">
                <a:latin typeface="Calibri" pitchFamily="34" charset="0"/>
              </a:rPr>
              <a:t>по всему миру. </a:t>
            </a:r>
            <a:r>
              <a:rPr lang="en-US" sz="1200" dirty="0" smtClean="0">
                <a:latin typeface="Calibri" pitchFamily="34" charset="0"/>
              </a:rPr>
              <a:t/>
            </a:r>
            <a:br>
              <a:rPr lang="en-US" sz="1200" dirty="0" smtClean="0">
                <a:latin typeface="Calibri" pitchFamily="34" charset="0"/>
              </a:rPr>
            </a:br>
            <a:endParaRPr lang="en-US" sz="1200" dirty="0">
              <a:latin typeface="Calibri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366227" y="44450"/>
            <a:ext cx="2105185" cy="40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600" tIns="64800" rIns="129600" bIns="64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8F8F8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НОВОСТИ БРЭНДА</a:t>
            </a:r>
            <a:endParaRPr lang="en-US" b="1" dirty="0">
              <a:solidFill>
                <a:srgbClr val="F8F8F8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69269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Montblanc Signature for Good 2013 Charity Brunch the Day Before the Oscars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70" y="1196752"/>
            <a:ext cx="331555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78" y="3161504"/>
            <a:ext cx="3976605" cy="331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7747" y="4365104"/>
            <a:ext cx="3505200" cy="224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52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8A0EA-7A32-4E08-950B-2A82C1694E07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4929028" y="1700808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Запуск – апрель 2013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366229" y="44450"/>
            <a:ext cx="2105185" cy="40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600" tIns="64800" rIns="129600" bIns="64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8F8F8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НОВОСТИ БРЭНДА</a:t>
            </a:r>
            <a:endParaRPr lang="en-US" b="1" dirty="0">
              <a:solidFill>
                <a:srgbClr val="F8F8F8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69269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libri" pitchFamily="34" charset="0"/>
              </a:rPr>
              <a:t>Ручка </a:t>
            </a:r>
            <a:r>
              <a:rPr lang="en-US" b="1" dirty="0" err="1" smtClean="0">
                <a:latin typeface="Calibri" pitchFamily="34" charset="0"/>
              </a:rPr>
              <a:t>Montblanc</a:t>
            </a:r>
            <a:r>
              <a:rPr lang="en-US" b="1" dirty="0" smtClean="0">
                <a:latin typeface="Calibri" pitchFamily="34" charset="0"/>
              </a:rPr>
              <a:t> Patron 2013: </a:t>
            </a:r>
            <a:r>
              <a:rPr lang="en-US" b="1" dirty="0" err="1" smtClean="0">
                <a:latin typeface="Calibri" pitchFamily="34" charset="0"/>
              </a:rPr>
              <a:t>Ludovico</a:t>
            </a:r>
            <a:r>
              <a:rPr lang="en-US" b="1" dirty="0" smtClean="0">
                <a:latin typeface="Calibri" pitchFamily="34" charset="0"/>
              </a:rPr>
              <a:t> Sforza, Duke of Milan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1051232"/>
            <a:ext cx="3610669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5192" y="2204864"/>
            <a:ext cx="4016346" cy="412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7" y="4365104"/>
            <a:ext cx="3187261" cy="219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09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8A0EA-7A32-4E08-950B-2A82C1694E07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366229" y="44450"/>
            <a:ext cx="2105185" cy="40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600" tIns="64800" rIns="129600" bIns="64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8F8F8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НОВОСТИ БРЭНДА</a:t>
            </a:r>
            <a:endParaRPr lang="en-US" b="1" dirty="0">
              <a:solidFill>
                <a:srgbClr val="F8F8F8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692696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libri" pitchFamily="34" charset="0"/>
              </a:rPr>
              <a:t>Коллекция </a:t>
            </a:r>
            <a:r>
              <a:rPr lang="fr-FR" b="1" dirty="0" smtClean="0">
                <a:latin typeface="Calibri" pitchFamily="34" charset="0"/>
              </a:rPr>
              <a:t> </a:t>
            </a:r>
            <a:r>
              <a:rPr lang="ru-RU" b="1" dirty="0" smtClean="0">
                <a:latin typeface="Calibri" pitchFamily="34" charset="0"/>
              </a:rPr>
              <a:t>ювелирных украшений </a:t>
            </a:r>
            <a:r>
              <a:rPr lang="fr-FR" b="1" dirty="0" smtClean="0">
                <a:latin typeface="Calibri" pitchFamily="34" charset="0"/>
              </a:rPr>
              <a:t>Montblanc </a:t>
            </a:r>
            <a:r>
              <a:rPr lang="ru-RU" b="1" dirty="0" smtClean="0">
                <a:latin typeface="Calibri" pitchFamily="34" charset="0"/>
              </a:rPr>
              <a:t>- </a:t>
            </a:r>
            <a:r>
              <a:rPr lang="fr-FR" b="1" dirty="0" smtClean="0">
                <a:latin typeface="Calibri" pitchFamily="34" charset="0"/>
              </a:rPr>
              <a:t>Princess Grace de Monaco 2013</a:t>
            </a:r>
            <a:endParaRPr lang="ru-RU" b="1" dirty="0" smtClean="0">
              <a:latin typeface="Calibri" pitchFamily="34" charset="0"/>
            </a:endParaRPr>
          </a:p>
          <a:p>
            <a:endParaRPr lang="ru-RU" b="1" dirty="0"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196752"/>
            <a:ext cx="3578771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7944" y="1872448"/>
            <a:ext cx="4464496" cy="457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66" y="4372694"/>
            <a:ext cx="17335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1339027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Запуск коллекции – май 2013</a:t>
            </a:r>
            <a:endParaRPr lang="ru-RU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56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 descr="MONTBLANC Eyewear per fondo nero [Convertito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55" y="1973924"/>
            <a:ext cx="332400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/>
          </p:cNvSpPr>
          <p:nvPr/>
        </p:nvSpPr>
        <p:spPr bwMode="auto">
          <a:xfrm>
            <a:off x="1907704" y="5137715"/>
            <a:ext cx="5832648" cy="9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Zapf Dingbats"/>
              <a:buNone/>
              <a:defRPr/>
            </a:pPr>
            <a:r>
              <a:rPr lang="ru-RU" sz="2800" b="1" kern="0" dirty="0" smtClean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КОЛЛЕКЦИЯ 2013</a:t>
            </a:r>
            <a:endParaRPr lang="en-US" sz="2800" b="1" kern="0" dirty="0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277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8A0EA-7A32-4E08-950B-2A82C1694E07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175389" y="44450"/>
            <a:ext cx="4486863" cy="40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600" tIns="64800" rIns="129600" bIns="64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КОЛЛЕКЦИЯ С</a:t>
            </a:r>
            <a:r>
              <a:rPr lang="en-US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/</a:t>
            </a:r>
            <a:r>
              <a:rPr lang="ru-RU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З ОЧКОВ 2013 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  <a:ea typeface="+mj-ea"/>
                <a:cs typeface="Arial" charset="0"/>
              </a:rPr>
              <a:t>/ </a:t>
            </a:r>
            <a:r>
              <a:rPr lang="ru-RU" b="1" dirty="0" smtClean="0">
                <a:solidFill>
                  <a:srgbClr val="FFFFFF"/>
                </a:solidFill>
                <a:latin typeface="Calibri" pitchFamily="34" charset="0"/>
                <a:ea typeface="+mj-ea"/>
                <a:cs typeface="Arial" charset="0"/>
              </a:rPr>
              <a:t>ОПИСАНИЕ</a:t>
            </a:r>
            <a:endParaRPr lang="en-US" sz="1400" b="1" dirty="0">
              <a:solidFill>
                <a:srgbClr val="F8F8F8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9" name="Immagine 30" descr="Schermata 12-2456273 alle 12.56.4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74" y="869951"/>
            <a:ext cx="2334841" cy="13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23" descr="Schermata 05-2456421 alle 12.32.2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46" y="869951"/>
            <a:ext cx="2334840" cy="129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24" descr="Schermata 05-2456421 alle 12.34.03.png"/>
          <p:cNvPicPr>
            <a:picLocks noChangeAspect="1"/>
          </p:cNvPicPr>
          <p:nvPr/>
        </p:nvPicPr>
        <p:blipFill>
          <a:blip r:embed="rId4" cstate="print">
            <a:lum bright="-8000"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42" y="2554288"/>
            <a:ext cx="2331112" cy="133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25" descr="Schermata 05-2456421 alle 12.27.0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76" y="4286250"/>
            <a:ext cx="2334840" cy="132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28" descr="Schermata 05-2456421 alle 12.27.1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172" y="4286250"/>
            <a:ext cx="2331113" cy="132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5" descr="Immagine 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46" y="2554288"/>
            <a:ext cx="2334840" cy="132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35496" y="860514"/>
            <a:ext cx="4032448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СТИЛЬ</a:t>
            </a:r>
            <a:endParaRPr lang="it-IT" sz="1400" b="1" u="sng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</a:rPr>
              <a:t>В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</a:rPr>
              <a:t>духе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</a:rPr>
              <a:t>брэнда. Использование уникальных деталей</a:t>
            </a:r>
          </a:p>
          <a:p>
            <a:pPr marL="0" lvl="1" fontAlgn="base">
              <a:spcBef>
                <a:spcPct val="0"/>
              </a:spcBef>
              <a:spcAft>
                <a:spcPts val="600"/>
              </a:spcAft>
              <a:defRPr/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400" b="1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КЛЮЧЕВЫЕ ХАРАКТЕРИСТИКИ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it-IT" sz="14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Montblanc </a:t>
            </a:r>
            <a:r>
              <a:rPr lang="it-IT" sz="14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Meisterstuck 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демонстрирует отличие брэнда</a:t>
            </a:r>
            <a:endParaRPr lang="it-IT" sz="14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marL="0" lvl="1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</a:rPr>
              <a:t>Детали ручки </a:t>
            </a:r>
            <a:r>
              <a:rPr lang="en-US" sz="1400" dirty="0" err="1" smtClean="0">
                <a:solidFill>
                  <a:srgbClr val="000000"/>
                </a:solidFill>
                <a:latin typeface="Calibri" pitchFamily="34" charset="0"/>
              </a:rPr>
              <a:t>Montblanc</a:t>
            </a: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alibri" pitchFamily="34" charset="0"/>
              </a:rPr>
              <a:t>Meisterstuck</a:t>
            </a: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</a:rPr>
              <a:t>мастерски перенесены в дизайн очков</a:t>
            </a:r>
          </a:p>
          <a:p>
            <a:pPr marL="0" lvl="1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Ювелирные украшения </a:t>
            </a:r>
            <a:r>
              <a:rPr lang="en-US" sz="1400" dirty="0" err="1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Montblanc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также стали вдохновением как мужских, так и женских моделей</a:t>
            </a:r>
            <a:endParaRPr lang="en-US" sz="1400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 marL="0" lvl="1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sz="1400" dirty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ПРОДУКЦИЯ</a:t>
            </a:r>
            <a:endParaRPr lang="it-IT" sz="1400" b="1" u="sng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177800" lvl="1" indent="-177800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Три сегмента: Классика, Модерн, Эксклюзив</a:t>
            </a:r>
          </a:p>
          <a:p>
            <a:pPr marL="177800" lvl="1" indent="-177800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</a:rPr>
              <a:t>Привлечение новых потребителей</a:t>
            </a: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,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</a:rPr>
              <a:t> благодаря появлению более спортивных моделей 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</a:rPr>
              <a:t>(например,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</a:rPr>
              <a:t>со вставками из резины)</a:t>
            </a: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177800" lvl="1" indent="-177800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</a:rPr>
              <a:t>Обновленные формы и модернизированные модели</a:t>
            </a:r>
            <a:endParaRPr lang="en-US" sz="1400" dirty="0">
              <a:solidFill>
                <a:srgbClr val="000000"/>
              </a:solidFill>
              <a:latin typeface="Calibri" pitchFamily="34" charset="0"/>
            </a:endParaRPr>
          </a:p>
          <a:p>
            <a:pPr marL="177800" lvl="1" indent="-177800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</a:rPr>
              <a:t>Высокое качество материалов, внимание  к деталям</a:t>
            </a:r>
            <a:endParaRPr lang="en-US" sz="1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177800" lvl="1" indent="-177800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Поляризационные линзы в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нескольких моделях</a:t>
            </a:r>
            <a:endParaRPr lang="en-US" sz="14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3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2" descr="http://csimg.pagineprezzi.it/srv/IT/0000358710567/T/340x340/C/FFFFFF/url/penna-montblanc-gener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40968"/>
            <a:ext cx="1789662" cy="3983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MB9101_F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64" y="3670941"/>
            <a:ext cx="2134952" cy="8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215">
            <a:off x="6523623" y="2590180"/>
            <a:ext cx="887640" cy="136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9" r="9007"/>
          <a:stretch>
            <a:fillRect/>
          </a:stretch>
        </p:blipFill>
        <p:spPr bwMode="auto">
          <a:xfrm>
            <a:off x="6153447" y="1115070"/>
            <a:ext cx="1514897" cy="1899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6" name="Gruppo 30"/>
          <p:cNvGrpSpPr>
            <a:grpSpLocks/>
          </p:cNvGrpSpPr>
          <p:nvPr/>
        </p:nvGrpSpPr>
        <p:grpSpPr bwMode="auto">
          <a:xfrm>
            <a:off x="2492445" y="4856004"/>
            <a:ext cx="1935540" cy="1335798"/>
            <a:chOff x="3581400" y="5105400"/>
            <a:chExt cx="2209800" cy="1477101"/>
          </a:xfrm>
        </p:grpSpPr>
        <p:sp>
          <p:nvSpPr>
            <p:cNvPr id="60428" name="CasellaDiTesto 22"/>
            <p:cNvSpPr txBox="1">
              <a:spLocks noChangeArrowheads="1"/>
            </p:cNvSpPr>
            <p:nvPr/>
          </p:nvSpPr>
          <p:spPr bwMode="auto">
            <a:xfrm>
              <a:off x="3581400" y="6276201"/>
              <a:ext cx="2209800" cy="30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20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 BRAND BOUTIQUE </a:t>
              </a:r>
            </a:p>
          </p:txBody>
        </p:sp>
        <p:pic>
          <p:nvPicPr>
            <p:cNvPr id="60429" name="Immagine 29" descr="Senza titolo-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5105400"/>
              <a:ext cx="450662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425" name="Rectangle 6"/>
          <p:cNvSpPr txBox="1">
            <a:spLocks noGrp="1" noChangeArrowheads="1"/>
          </p:cNvSpPr>
          <p:nvPr/>
        </p:nvSpPr>
        <p:spPr bwMode="auto">
          <a:xfrm>
            <a:off x="8763000" y="6629400"/>
            <a:ext cx="381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B8954A6-7ECA-4650-9C19-D9D9BFC2F51B}" type="slidenum">
              <a:rPr lang="it-IT" sz="1000">
                <a:solidFill>
                  <a:srgbClr val="122031"/>
                </a:solidFill>
                <a:latin typeface="Calibri" pitchFamily="34" charset="0"/>
                <a:ea typeface="MS PGothic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it-IT" sz="1000">
              <a:solidFill>
                <a:srgbClr val="12203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0427" name="Rectangle 4"/>
          <p:cNvSpPr>
            <a:spLocks noChangeArrowheads="1"/>
          </p:cNvSpPr>
          <p:nvPr/>
        </p:nvSpPr>
        <p:spPr bwMode="auto">
          <a:xfrm>
            <a:off x="2976741" y="44450"/>
            <a:ext cx="2884180" cy="40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600" tIns="64800" rIns="129600" bIns="64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8F8F8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КОНЕЧНЫЙ ПОТРЕБИТЕЛЬ</a:t>
            </a:r>
            <a:endParaRPr lang="en-US" b="1" dirty="0">
              <a:solidFill>
                <a:srgbClr val="F8F8F8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5" name="Picture 12" descr="Logo-Chanel-Lux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039" y="5606438"/>
            <a:ext cx="6461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9" r="9601" b="13596"/>
          <a:stretch>
            <a:fillRect/>
          </a:stretch>
        </p:blipFill>
        <p:spPr bwMode="auto">
          <a:xfrm>
            <a:off x="5931734" y="5600865"/>
            <a:ext cx="1664602" cy="49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6" b="5263"/>
          <a:stretch/>
        </p:blipFill>
        <p:spPr bwMode="auto">
          <a:xfrm rot="2817862">
            <a:off x="3858781" y="2591369"/>
            <a:ext cx="1386775" cy="134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30" y="1063974"/>
            <a:ext cx="1884650" cy="1950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Rettangolo 29"/>
          <p:cNvSpPr/>
          <p:nvPr/>
        </p:nvSpPr>
        <p:spPr>
          <a:xfrm>
            <a:off x="1466850" y="763464"/>
            <a:ext cx="2100263" cy="2809552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it-IT" kern="0">
              <a:ln w="3175">
                <a:solidFill>
                  <a:srgbClr val="000000"/>
                </a:solidFill>
              </a:ln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1466850" y="3604549"/>
            <a:ext cx="2100263" cy="904571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it-IT" kern="0">
              <a:ln w="3175">
                <a:solidFill>
                  <a:srgbClr val="000000"/>
                </a:solidFill>
              </a:ln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3660775" y="763464"/>
            <a:ext cx="2100263" cy="2809552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>
              <a:ln w="3175">
                <a:solidFill>
                  <a:srgbClr val="000000"/>
                </a:solidFill>
              </a:ln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3713163" y="631478"/>
            <a:ext cx="1993900" cy="349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glow>
              <a:schemeClr val="accent4">
                <a:satMod val="175000"/>
              </a:schemeClr>
            </a:glow>
            <a:innerShdw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</a:rPr>
              <a:t>МОДЕРН</a:t>
            </a:r>
            <a:endParaRPr lang="it-IT" sz="11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5868988" y="763464"/>
            <a:ext cx="2100262" cy="2809552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>
              <a:ln w="3175">
                <a:solidFill>
                  <a:srgbClr val="000000"/>
                </a:solidFill>
              </a:ln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5922963" y="631478"/>
            <a:ext cx="1993900" cy="349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glow>
              <a:schemeClr val="accent4">
                <a:satMod val="175000"/>
              </a:schemeClr>
            </a:glow>
            <a:innerShdw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</a:rPr>
              <a:t>ЭКСКЛЮЗИВ</a:t>
            </a:r>
            <a:endParaRPr lang="it-IT" sz="11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Rettangolo 43"/>
          <p:cNvSpPr/>
          <p:nvPr/>
        </p:nvSpPr>
        <p:spPr>
          <a:xfrm>
            <a:off x="3660775" y="3604549"/>
            <a:ext cx="2100263" cy="904571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>
              <a:ln w="3175">
                <a:solidFill>
                  <a:srgbClr val="000000"/>
                </a:solidFill>
              </a:ln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5881688" y="3604549"/>
            <a:ext cx="2100262" cy="904571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>
              <a:ln w="3175">
                <a:solidFill>
                  <a:srgbClr val="000000"/>
                </a:solidFill>
              </a:ln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1520825" y="631478"/>
            <a:ext cx="1993900" cy="349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glow>
              <a:schemeClr val="accent4">
                <a:satMod val="175000"/>
              </a:schemeClr>
            </a:glow>
            <a:innerShdw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</a:rPr>
              <a:t>КЛАССИКА</a:t>
            </a:r>
            <a:endParaRPr lang="it-IT" sz="11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Rettangolo 46"/>
          <p:cNvSpPr/>
          <p:nvPr/>
        </p:nvSpPr>
        <p:spPr>
          <a:xfrm>
            <a:off x="1487487" y="4581127"/>
            <a:ext cx="2101107" cy="204827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glow>
              <a:schemeClr val="accent4">
                <a:satMod val="175000"/>
              </a:schemeClr>
            </a:glow>
            <a:innerShdw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§"/>
            </a:pPr>
            <a:endParaRPr lang="ru-RU" sz="1100" b="1" dirty="0" smtClean="0">
              <a:solidFill>
                <a:srgbClr val="FFFFFF"/>
              </a:solidFill>
              <a:latin typeface="Calibri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В основном мужчины, предпочитающие классические формы, качество, долговечность, изысканный дизайн</a:t>
            </a:r>
            <a:endParaRPr lang="ru-RU" sz="1100" b="1" dirty="0">
              <a:solidFill>
                <a:srgbClr val="FFFFFF"/>
              </a:solidFill>
              <a:latin typeface="Calibri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endParaRPr lang="en-US" sz="1100" b="1" dirty="0">
              <a:solidFill>
                <a:srgbClr val="FFFFFF"/>
              </a:solidFill>
              <a:latin typeface="Calibri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Коллекция</a:t>
            </a:r>
            <a:r>
              <a:rPr lang="en-US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: </a:t>
            </a: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простой дизайн с элементом культовой звезды </a:t>
            </a:r>
            <a:r>
              <a:rPr lang="en-US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MB</a:t>
            </a:r>
            <a:endParaRPr lang="en-US" sz="11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Rettangolo 47"/>
          <p:cNvSpPr/>
          <p:nvPr/>
        </p:nvSpPr>
        <p:spPr>
          <a:xfrm>
            <a:off x="3660775" y="4599683"/>
            <a:ext cx="2100264" cy="202971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glow>
              <a:schemeClr val="accent4">
                <a:satMod val="175000"/>
              </a:schemeClr>
            </a:glow>
            <a:innerShdw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§"/>
            </a:pPr>
            <a:r>
              <a:rPr lang="en-US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Только мужчины</a:t>
            </a:r>
            <a:r>
              <a:rPr lang="en-US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.</a:t>
            </a: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 Обращающие внимание на детали, качество и технику, но всегда в духе МВ </a:t>
            </a:r>
          </a:p>
          <a:p>
            <a:pPr>
              <a:buFont typeface="Wingdings" pitchFamily="2" charset="2"/>
              <a:buChar char="§"/>
            </a:pPr>
            <a:endParaRPr lang="ru-RU" sz="1100" b="1" dirty="0">
              <a:solidFill>
                <a:srgbClr val="FFFFFF"/>
              </a:solidFill>
              <a:latin typeface="Calibri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endParaRPr lang="ru-RU" sz="1100" b="1" dirty="0" smtClean="0">
              <a:solidFill>
                <a:srgbClr val="FFFFFF"/>
              </a:solidFill>
              <a:latin typeface="Calibri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Коллекция</a:t>
            </a:r>
            <a:r>
              <a:rPr lang="en-US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: </a:t>
            </a: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современный дизайн с новыми решениями исполнения</a:t>
            </a:r>
            <a:endParaRPr lang="en-US" sz="1100" b="1" dirty="0">
              <a:solidFill>
                <a:srgbClr val="FFFFFF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9" name="Rettangolo 48"/>
          <p:cNvSpPr/>
          <p:nvPr/>
        </p:nvSpPr>
        <p:spPr>
          <a:xfrm>
            <a:off x="5830504" y="4599682"/>
            <a:ext cx="2138746" cy="202971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glow>
              <a:schemeClr val="accent4">
                <a:satMod val="175000"/>
              </a:schemeClr>
            </a:glow>
            <a:innerShdw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§"/>
            </a:pP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В основном зрелые </a:t>
            </a: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уверенные в себе</a:t>
            </a: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мужчины</a:t>
            </a:r>
            <a:r>
              <a:rPr lang="en-US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, </a:t>
            </a: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предпочитающие вещи класса люкс. Они выбирают культовые аксессуары премиального качества. </a:t>
            </a:r>
            <a:endParaRPr lang="ru-RU" sz="1100" b="1" dirty="0">
              <a:solidFill>
                <a:srgbClr val="FFFFFF"/>
              </a:solidFill>
              <a:latin typeface="Calibri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endParaRPr lang="ru-RU" sz="1100" b="1" dirty="0" smtClean="0">
              <a:solidFill>
                <a:srgbClr val="FFFFFF"/>
              </a:solidFill>
              <a:latin typeface="Calibri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Коллекция</a:t>
            </a:r>
            <a:r>
              <a:rPr lang="en-US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: </a:t>
            </a: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превосходный дизайн</a:t>
            </a:r>
            <a:r>
              <a:rPr lang="en-US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,</a:t>
            </a:r>
            <a:r>
              <a:rPr lang="ru-RU" sz="1100" b="1" dirty="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 вдохновение классическим стилем МВ. Использование драгоценных и инновационных материалов</a:t>
            </a:r>
            <a:endParaRPr lang="en-US" sz="1100" b="1" dirty="0">
              <a:solidFill>
                <a:srgbClr val="FFFFFF"/>
              </a:solidFill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r="6349" b="5206"/>
          <a:stretch/>
        </p:blipFill>
        <p:spPr bwMode="auto">
          <a:xfrm>
            <a:off x="3804744" y="1137382"/>
            <a:ext cx="1810738" cy="1956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I:\MB408S_28J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45024"/>
            <a:ext cx="1904058" cy="79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:\MB0431_09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58" y="3670941"/>
            <a:ext cx="1882924" cy="76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89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2021</Words>
  <Application>Microsoft Office PowerPoint</Application>
  <PresentationFormat>Экран (4:3)</PresentationFormat>
  <Paragraphs>540</Paragraphs>
  <Slides>27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6_Struttura predefinita</vt:lpstr>
      <vt:lpstr>Struttura predefinita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Bruni Valentina</dc:creator>
  <cp:lastModifiedBy>Windows User</cp:lastModifiedBy>
  <cp:revision>198</cp:revision>
  <cp:lastPrinted>2013-05-15T13:42:00Z</cp:lastPrinted>
  <dcterms:created xsi:type="dcterms:W3CDTF">2013-05-15T07:19:02Z</dcterms:created>
  <dcterms:modified xsi:type="dcterms:W3CDTF">2013-10-09T13:24:15Z</dcterms:modified>
</cp:coreProperties>
</file>