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3" r:id="rId2"/>
  </p:sldMasterIdLst>
  <p:notesMasterIdLst>
    <p:notesMasterId r:id="rId35"/>
  </p:notesMasterIdLst>
  <p:handoutMasterIdLst>
    <p:handoutMasterId r:id="rId36"/>
  </p:handoutMasterIdLst>
  <p:sldIdLst>
    <p:sldId id="319" r:id="rId3"/>
    <p:sldId id="323" r:id="rId4"/>
    <p:sldId id="380" r:id="rId5"/>
    <p:sldId id="356" r:id="rId6"/>
    <p:sldId id="360" r:id="rId7"/>
    <p:sldId id="358" r:id="rId8"/>
    <p:sldId id="379" r:id="rId9"/>
    <p:sldId id="361" r:id="rId10"/>
    <p:sldId id="359" r:id="rId11"/>
    <p:sldId id="376" r:id="rId12"/>
    <p:sldId id="374" r:id="rId13"/>
    <p:sldId id="377" r:id="rId14"/>
    <p:sldId id="362" r:id="rId15"/>
    <p:sldId id="383" r:id="rId16"/>
    <p:sldId id="395" r:id="rId17"/>
    <p:sldId id="390" r:id="rId18"/>
    <p:sldId id="391" r:id="rId19"/>
    <p:sldId id="392" r:id="rId20"/>
    <p:sldId id="393" r:id="rId21"/>
    <p:sldId id="394" r:id="rId22"/>
    <p:sldId id="381" r:id="rId23"/>
    <p:sldId id="367" r:id="rId24"/>
    <p:sldId id="368" r:id="rId25"/>
    <p:sldId id="351" r:id="rId26"/>
    <p:sldId id="352" r:id="rId27"/>
    <p:sldId id="350" r:id="rId28"/>
    <p:sldId id="353" r:id="rId29"/>
    <p:sldId id="354" r:id="rId30"/>
    <p:sldId id="382" r:id="rId31"/>
    <p:sldId id="369" r:id="rId32"/>
    <p:sldId id="370" r:id="rId33"/>
    <p:sldId id="340" r:id="rId34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2" autoAdjust="0"/>
    <p:restoredTop sz="92806" autoAdjust="0"/>
  </p:normalViewPr>
  <p:slideViewPr>
    <p:cSldViewPr>
      <p:cViewPr>
        <p:scale>
          <a:sx n="77" d="100"/>
          <a:sy n="77" d="100"/>
        </p:scale>
        <p:origin x="-110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44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C6A17-11C3-4ADF-8F38-B4FB65E8E286}" type="datetimeFigureOut">
              <a:rPr lang="it-IT" smtClean="0"/>
              <a:t>09/10/2013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22CB1-82C8-4E11-B263-4605442B9E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873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72375-1083-4713-8C69-653AACDB999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C7C68-2402-4B21-9000-D8A42F7E061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44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7C68-2402-4B21-9000-D8A42F7E0614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8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7C68-2402-4B21-9000-D8A42F7E0614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05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C7C68-2402-4B21-9000-D8A42F7E0614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57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57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825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845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118582" y="116632"/>
            <a:ext cx="8906836" cy="66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0" name="Picture 2" descr="http://t0.gstatic.com/images?q=tbn:ANd9GcQJdZ3kAJ7nWS2ztyFwbbbjGxU0bESY5zgBrPlHK__xDR7J_2IxfsB4Aap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6525344"/>
            <a:ext cx="602213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388000" cy="508918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0708060"/>
      </p:ext>
    </p:extLst>
  </p:cSld>
  <p:clrMapOvr>
    <a:masterClrMapping/>
  </p:clrMapOvr>
  <p:transition spd="med">
    <p:pull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54474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98027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35" y="440691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9705765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84951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276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276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46214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68827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44993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271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4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38" y="273063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9128185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774364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433189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6" y="274651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8076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51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61113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3" y="1600200"/>
            <a:ext cx="4044462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3" y="3938601"/>
            <a:ext cx="4044462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2338" y="1600206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97969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11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16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591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11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69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64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80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1F7A8-1F06-4C28-8B3B-F623A6A3B359}" type="datetimeFigureOut">
              <a:rPr lang="it-IT" smtClean="0"/>
              <a:pPr/>
              <a:t>09/10/2013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03F1-9390-4C3C-8648-0BD3BD86331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45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11" Type="http://schemas.openxmlformats.org/officeDocument/2006/relationships/image" Target="../media/image34.wmf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wmf"/><Relationship Id="rId1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72.jpe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8.png"/><Relationship Id="rId7" Type="http://schemas.openxmlformats.org/officeDocument/2006/relationships/image" Target="../media/image8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86.e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88.png"/><Relationship Id="rId7" Type="http://schemas.openxmlformats.org/officeDocument/2006/relationships/image" Target="../media/image9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88.png"/><Relationship Id="rId7" Type="http://schemas.openxmlformats.org/officeDocument/2006/relationships/image" Target="../media/image83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521" y="-243408"/>
            <a:ext cx="9585540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90" t="25756" r="35317" b="13886"/>
          <a:stretch/>
        </p:blipFill>
        <p:spPr bwMode="auto">
          <a:xfrm rot="20725125">
            <a:off x="7740352" y="1377238"/>
            <a:ext cx="1403648" cy="196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2165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en-GB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55DSL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372200" y="4653136"/>
            <a:ext cx="259228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cap="all" dirty="0" smtClean="0">
                <a:latin typeface="Century Gothic" pitchFamily="34" charset="0"/>
              </a:rPr>
              <a:t>10.55</a:t>
            </a:r>
            <a:r>
              <a:rPr lang="ru-RU" sz="1100" cap="all" dirty="0" smtClean="0">
                <a:latin typeface="Century Gothic" pitchFamily="34" charset="0"/>
              </a:rPr>
              <a:t> – это проект лимитированной коллекции одежды. Проект сотрудничает с художниками которые воплощают в жизнь свои идеи на футболках. Каждая футболка уникальна, с ограниченным тиражом, и продается только в авторизированных магазинах 55</a:t>
            </a:r>
            <a:r>
              <a:rPr lang="en-US" sz="1100" cap="all" dirty="0" smtClean="0">
                <a:latin typeface="Century Gothic" pitchFamily="34" charset="0"/>
              </a:rPr>
              <a:t>DDSL</a:t>
            </a:r>
            <a:r>
              <a:rPr lang="ru-RU" sz="1100" cap="all" dirty="0">
                <a:latin typeface="Century Gothic" pitchFamily="34" charset="0"/>
              </a:rPr>
              <a:t>.</a:t>
            </a:r>
            <a:endParaRPr lang="ru-RU" sz="1100" cap="all" dirty="0" smtClean="0">
              <a:latin typeface="Century Gothic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28833" r="7000" b="38667"/>
          <a:stretch/>
        </p:blipFill>
        <p:spPr bwMode="auto">
          <a:xfrm>
            <a:off x="0" y="476672"/>
            <a:ext cx="9144000" cy="196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4016" y="4627002"/>
            <a:ext cx="2915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100" cap="all" dirty="0" smtClean="0">
                <a:latin typeface="Century Gothic" pitchFamily="34" charset="0"/>
              </a:rPr>
              <a:t>Каждый сезон 55</a:t>
            </a:r>
            <a:r>
              <a:rPr lang="en-US" sz="1100" cap="all" dirty="0" smtClean="0">
                <a:latin typeface="Century Gothic" pitchFamily="34" charset="0"/>
              </a:rPr>
              <a:t>DSL</a:t>
            </a:r>
            <a:r>
              <a:rPr lang="ru-RU" sz="1100" cap="all" dirty="0" smtClean="0">
                <a:latin typeface="Century Gothic" pitchFamily="34" charset="0"/>
              </a:rPr>
              <a:t> устраивает опрос директоров по всему миру. Компания просит сформировать их видение того, что </a:t>
            </a:r>
            <a:r>
              <a:rPr lang="ru-RU" sz="1100" cap="all" dirty="0" err="1" smtClean="0">
                <a:latin typeface="Century Gothic" pitchFamily="34" charset="0"/>
              </a:rPr>
              <a:t>италия</a:t>
            </a:r>
            <a:r>
              <a:rPr lang="ru-RU" sz="1100" cap="all" dirty="0" smtClean="0">
                <a:latin typeface="Century Gothic" pitchFamily="34" charset="0"/>
              </a:rPr>
              <a:t> значит для молодежи. Это дает возможность художникам выразить их креативный взгляд на 55 </a:t>
            </a:r>
            <a:r>
              <a:rPr lang="en-US" sz="1100" cap="all" dirty="0" smtClean="0">
                <a:latin typeface="Century Gothic" pitchFamily="34" charset="0"/>
              </a:rPr>
              <a:t>DSL</a:t>
            </a:r>
            <a:r>
              <a:rPr lang="ru-RU" sz="1100" cap="all" dirty="0">
                <a:latin typeface="Century Gothic" pitchFamily="34" charset="0"/>
              </a:rPr>
              <a:t>.</a:t>
            </a:r>
            <a:endParaRPr lang="it-IT" sz="1100" cap="all" dirty="0">
              <a:latin typeface="Century Gothic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23681" y="4658360"/>
            <a:ext cx="286048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cap="all" dirty="0" smtClean="0">
                <a:latin typeface="Century Gothic" pitchFamily="34" charset="0"/>
              </a:rPr>
              <a:t>Цель </a:t>
            </a:r>
            <a:r>
              <a:rPr lang="en-GB" sz="1100" cap="all" dirty="0" smtClean="0">
                <a:latin typeface="Century Gothic" pitchFamily="34" charset="0"/>
              </a:rPr>
              <a:t>Studio55</a:t>
            </a:r>
            <a:r>
              <a:rPr lang="ru-RU" sz="1100" cap="all" dirty="0" smtClean="0">
                <a:latin typeface="Century Gothic" pitchFamily="34" charset="0"/>
              </a:rPr>
              <a:t> - продемонстрировать новые творческие работы и помочь в продвижении появляющихся талантов. </a:t>
            </a:r>
          </a:p>
        </p:txBody>
      </p:sp>
      <p:pic>
        <p:nvPicPr>
          <p:cNvPr id="20485" name="Picture 5" descr="http://www.ptwschool.com/wp-content/uploads/2011/11/KIDS-IN-ITALIA-55DSL-VICE-ELISA-BEE-GIULIA-FROM-ABOVE-LELE-SAVER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0416"/>
            <a:ext cx="3151673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2929" r="6116" b="10655"/>
          <a:stretch/>
        </p:blipFill>
        <p:spPr bwMode="auto">
          <a:xfrm>
            <a:off x="3059832" y="2440417"/>
            <a:ext cx="3064833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3710" r="9253" b="11169"/>
          <a:stretch/>
        </p:blipFill>
        <p:spPr bwMode="auto">
          <a:xfrm>
            <a:off x="6084168" y="2440419"/>
            <a:ext cx="3080410" cy="1772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clck.yandex.ru/click/dtype=stred/pid=20/cid=71883/path=page-translation-content.fulltext/*http:/slovari.yandex.ru/~p/Studio55%E2%80%99S%20purpose%20is%20to%20showcase%20new%20creative%20work%2C%20and%20help%20promote%20emerging%20talent%20to%20a%20worldwide%20network.%20It%E2%80%99s%20available%20to%20the%20creative%20industry%20as%20an%20art%20gallery%2C%20an%20event%20space%2C%20a%20photo%20studio%2C%20a%20music%20studio%E2%80%A6if%20it%E2%80%99s%20creative%2C%20it%E2%80%99s%20in/%D0%BF%D0%B5%D1%80%D0%B5%D0%B2%D0%BE%D0%B4/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77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1540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«ПОСЛАНЦЫ» </a:t>
            </a:r>
            <a:r>
              <a:rPr lang="en-GB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55DSL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53181" y="692697"/>
            <a:ext cx="1668585" cy="2828388"/>
            <a:chOff x="353181" y="692697"/>
            <a:chExt cx="1668585" cy="2828388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1" y="692697"/>
              <a:ext cx="1668585" cy="2828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7" name="Picture 11" descr="C:\Users\agennaro\AppData\Local\Microsoft\Windows\Temporary Internet Files\Content.IE5\Q4F9Z1LK\MP900362833[1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094" y="1052736"/>
              <a:ext cx="637200" cy="42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o 2"/>
          <p:cNvGrpSpPr/>
          <p:nvPr/>
        </p:nvGrpSpPr>
        <p:grpSpPr>
          <a:xfrm>
            <a:off x="2153380" y="692698"/>
            <a:ext cx="2655317" cy="2848666"/>
            <a:chOff x="2153380" y="692698"/>
            <a:chExt cx="2655317" cy="2848666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380" y="692698"/>
              <a:ext cx="2655317" cy="2848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8" name="Picture 12" descr="C:\Users\agennaro\AppData\Local\Microsoft\Windows\Temporary Internet Files\Content.IE5\4VNV5LAJ\MP900362708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824" y="1493094"/>
              <a:ext cx="637200" cy="4237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po 6"/>
          <p:cNvGrpSpPr/>
          <p:nvPr/>
        </p:nvGrpSpPr>
        <p:grpSpPr>
          <a:xfrm>
            <a:off x="2226301" y="3789041"/>
            <a:ext cx="2519368" cy="2730382"/>
            <a:chOff x="2226301" y="3789041"/>
            <a:chExt cx="2519368" cy="2730382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301" y="3789041"/>
              <a:ext cx="2519368" cy="2730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9" name="Picture 13" descr="C:\Users\agennaro\AppData\Local\Microsoft\Windows\Temporary Internet Files\Content.IE5\F2VA0FJ8\MC900001209[1]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4621040"/>
              <a:ext cx="637200" cy="427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/>
          <p:cNvGrpSpPr/>
          <p:nvPr/>
        </p:nvGrpSpPr>
        <p:grpSpPr>
          <a:xfrm>
            <a:off x="4745669" y="3713495"/>
            <a:ext cx="1826592" cy="2842014"/>
            <a:chOff x="4745669" y="3713495"/>
            <a:chExt cx="1826592" cy="2842014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669" y="3713495"/>
              <a:ext cx="1826592" cy="2842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0" name="Picture 14" descr="C:\Users\agennaro\AppData\Local\Microsoft\Windows\Temporary Internet Files\Content.IE5\JKVRCCW1\MC900309844[1].wm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6405" y="4149078"/>
              <a:ext cx="637200" cy="438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po 5"/>
          <p:cNvGrpSpPr/>
          <p:nvPr/>
        </p:nvGrpSpPr>
        <p:grpSpPr>
          <a:xfrm>
            <a:off x="323528" y="3717033"/>
            <a:ext cx="1768062" cy="2821259"/>
            <a:chOff x="323528" y="3717033"/>
            <a:chExt cx="1768062" cy="2821259"/>
          </a:xfrm>
        </p:grpSpPr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717033"/>
              <a:ext cx="1768062" cy="2821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4" descr="C:\Users\agennaro\AppData\Local\Microsoft\Windows\Temporary Internet Files\Content.IE5\JKVRCCW1\MC900309844[1].wm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520" y="4221088"/>
              <a:ext cx="637200" cy="438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o 9"/>
          <p:cNvGrpSpPr/>
          <p:nvPr/>
        </p:nvGrpSpPr>
        <p:grpSpPr>
          <a:xfrm>
            <a:off x="6600583" y="3645577"/>
            <a:ext cx="2321550" cy="2909932"/>
            <a:chOff x="6600583" y="3645577"/>
            <a:chExt cx="2321550" cy="2909932"/>
          </a:xfrm>
        </p:grpSpPr>
        <p:pic>
          <p:nvPicPr>
            <p:cNvPr id="9226" name="Picture 10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0583" y="3645577"/>
              <a:ext cx="2321550" cy="2909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1" name="Picture 15" descr="C:\Users\agennaro\AppData\Local\Microsoft\Windows\Temporary Internet Files\Content.IE5\F2VA0FJ8\MP900362682[1]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004" y="4430411"/>
              <a:ext cx="637200" cy="3812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o 4"/>
          <p:cNvGrpSpPr/>
          <p:nvPr/>
        </p:nvGrpSpPr>
        <p:grpSpPr>
          <a:xfrm>
            <a:off x="7156364" y="620688"/>
            <a:ext cx="1873274" cy="2892827"/>
            <a:chOff x="7156364" y="620688"/>
            <a:chExt cx="1873274" cy="2892827"/>
          </a:xfrm>
        </p:grpSpPr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364" y="620688"/>
              <a:ext cx="1873274" cy="2892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5" name="Picture 19" descr="http://www.venditabandiere.it/netherlands_flags_0000.gi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566" y="1261512"/>
              <a:ext cx="648072" cy="4320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po 3"/>
          <p:cNvGrpSpPr/>
          <p:nvPr/>
        </p:nvGrpSpPr>
        <p:grpSpPr>
          <a:xfrm>
            <a:off x="4860032" y="620688"/>
            <a:ext cx="2208461" cy="2920675"/>
            <a:chOff x="4860032" y="620688"/>
            <a:chExt cx="2208461" cy="2920675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620688"/>
              <a:ext cx="2208461" cy="292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6" name="Picture 20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81"/>
            <a:stretch/>
          </p:blipFill>
          <p:spPr bwMode="auto">
            <a:xfrm>
              <a:off x="6420421" y="1143329"/>
              <a:ext cx="648072" cy="3974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58787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en-GB" sz="3600" b="1" cap="all" dirty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FW13 - 10.55 </a:t>
            </a:r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5 ЮБИЛЕЙ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7968" r="3902" b="39512"/>
          <a:stretch/>
        </p:blipFill>
        <p:spPr bwMode="auto">
          <a:xfrm>
            <a:off x="-25361" y="476672"/>
            <a:ext cx="9180512" cy="18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52427" y="2996952"/>
            <a:ext cx="8424936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b="1" cap="all" dirty="0" smtClean="0">
                <a:latin typeface="Century Gothic" pitchFamily="34" charset="0"/>
              </a:rPr>
              <a:t>ЗА ПОСЛЕДНИЕ 5 ЛЕТ</a:t>
            </a:r>
            <a:r>
              <a:rPr lang="en-GB" sz="1400" b="1" cap="all" dirty="0" smtClean="0">
                <a:latin typeface="Century Gothic" pitchFamily="34" charset="0"/>
              </a:rPr>
              <a:t> </a:t>
            </a:r>
            <a:r>
              <a:rPr lang="ru-RU" sz="1400" b="1" cap="all" dirty="0" smtClean="0">
                <a:latin typeface="Century Gothic" pitchFamily="34" charset="0"/>
              </a:rPr>
              <a:t>БОЛЕЕ 100 ХУДОЖНИКОВ ВОПЛОТИЛИ СВОИ ИДЕИ В ЛИМИТИРОВАННОЙ КОЛЛЕКЦИИ </a:t>
            </a:r>
            <a:r>
              <a:rPr lang="en-GB" sz="1400" b="1" cap="all" dirty="0" smtClean="0">
                <a:latin typeface="Century Gothic" pitchFamily="34" charset="0"/>
              </a:rPr>
              <a:t>10.55 </a:t>
            </a:r>
            <a:endParaRPr lang="ru-RU" sz="1400" b="1" cap="all" dirty="0" smtClean="0">
              <a:latin typeface="Century Gothic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en-GB" sz="1400" b="1" cap="all" dirty="0" smtClean="0">
                <a:latin typeface="Century Gothic" pitchFamily="34" charset="0"/>
              </a:rPr>
              <a:t>55DSL</a:t>
            </a:r>
            <a:r>
              <a:rPr lang="ru-RU" sz="1400" b="1" cap="all" dirty="0" smtClean="0">
                <a:latin typeface="Century Gothic" pitchFamily="34" charset="0"/>
              </a:rPr>
              <a:t> ПЛАНИРУЕТ ОТМЕТИТЬ 5 ЮБИЛЕЙ В ГОРОДАХ САМЫХ КУЛЬТОВЫХ ХУДОЖНИКОВ</a:t>
            </a:r>
            <a:endParaRPr lang="en-GB" sz="1400" b="1" cap="all" dirty="0">
              <a:latin typeface="Century Gothic" pitchFamily="34" charset="0"/>
            </a:endParaRPr>
          </a:p>
          <a:p>
            <a:pPr algn="ctr">
              <a:spcAft>
                <a:spcPts val="1000"/>
              </a:spcAft>
            </a:pPr>
            <a:endParaRPr lang="it-IT" sz="1400" b="1" cap="all" dirty="0">
              <a:latin typeface="Century Gothic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8" t="5101" b="10997"/>
          <a:stretch/>
        </p:blipFill>
        <p:spPr bwMode="auto">
          <a:xfrm>
            <a:off x="-25360" y="5589240"/>
            <a:ext cx="1852851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7" t="6158" b="13191"/>
          <a:stretch/>
        </p:blipFill>
        <p:spPr bwMode="auto">
          <a:xfrm>
            <a:off x="1828882" y="5589240"/>
            <a:ext cx="1964341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6995" b="9103"/>
          <a:stretch/>
        </p:blipFill>
        <p:spPr bwMode="auto">
          <a:xfrm>
            <a:off x="3715774" y="5589240"/>
            <a:ext cx="1884570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3" t="5805" b="10942"/>
          <a:stretch/>
        </p:blipFill>
        <p:spPr bwMode="auto">
          <a:xfrm>
            <a:off x="7469591" y="5579818"/>
            <a:ext cx="1674409" cy="129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-11464" y="5281463"/>
            <a:ext cx="1840346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b="1" cap="all" dirty="0" smtClean="0">
                <a:latin typeface="Calibri" pitchFamily="34" charset="0"/>
              </a:rPr>
              <a:t>Нью </a:t>
            </a:r>
            <a:r>
              <a:rPr lang="ru-RU" sz="1400" b="1" cap="all" dirty="0" err="1" smtClean="0">
                <a:latin typeface="Calibri" pitchFamily="34" charset="0"/>
              </a:rPr>
              <a:t>йорк</a:t>
            </a:r>
            <a:endParaRPr lang="it-IT" b="1" cap="all" dirty="0">
              <a:latin typeface="Calibri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875428" y="5279974"/>
            <a:ext cx="1840346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b="1" cap="all" dirty="0" err="1" smtClean="0">
                <a:latin typeface="Calibri" pitchFamily="34" charset="0"/>
              </a:rPr>
              <a:t>барселона</a:t>
            </a:r>
            <a:endParaRPr lang="it-IT" b="1" cap="all" dirty="0">
              <a:latin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737886" y="5281463"/>
            <a:ext cx="1840346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b="1" cap="all" dirty="0" err="1" smtClean="0">
                <a:latin typeface="Calibri" pitchFamily="34" charset="0"/>
              </a:rPr>
              <a:t>лондон</a:t>
            </a:r>
            <a:endParaRPr lang="it-IT" b="1" cap="all" dirty="0">
              <a:latin typeface="Calibri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7314805" y="5272041"/>
            <a:ext cx="1840346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b="1" cap="all" dirty="0" err="1" smtClean="0">
                <a:latin typeface="Calibri" pitchFamily="34" charset="0"/>
              </a:rPr>
              <a:t>милан</a:t>
            </a:r>
            <a:endParaRPr lang="it-IT" b="1" cap="all" dirty="0">
              <a:latin typeface="Calibri" pitchFamily="34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4" t="6591" b="9506"/>
          <a:stretch/>
        </p:blipFill>
        <p:spPr bwMode="auto">
          <a:xfrm>
            <a:off x="5600344" y="5589240"/>
            <a:ext cx="187787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ttangolo 25"/>
          <p:cNvSpPr/>
          <p:nvPr/>
        </p:nvSpPr>
        <p:spPr>
          <a:xfrm>
            <a:off x="5600344" y="5278485"/>
            <a:ext cx="1840346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b="1" cap="all" dirty="0" err="1" smtClean="0">
                <a:latin typeface="Calibri" pitchFamily="34" charset="0"/>
              </a:rPr>
              <a:t>париж</a:t>
            </a:r>
            <a:endParaRPr lang="it-IT" b="1" cap="all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349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683567" y="1248689"/>
            <a:ext cx="4791810" cy="4858649"/>
            <a:chOff x="179512" y="980728"/>
            <a:chExt cx="4734280" cy="4208067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712" y="980728"/>
              <a:ext cx="2320151" cy="17914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882340"/>
              <a:ext cx="4734280" cy="23064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Users\agennaro\Desktop\Super-logo-small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33" y="4798990"/>
              <a:ext cx="1096542" cy="365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91061"/>
              <a:ext cx="2334487" cy="1866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po 23"/>
          <p:cNvGrpSpPr/>
          <p:nvPr/>
        </p:nvGrpSpPr>
        <p:grpSpPr>
          <a:xfrm>
            <a:off x="5562501" y="1210794"/>
            <a:ext cx="2825922" cy="4858649"/>
            <a:chOff x="5227053" y="980728"/>
            <a:chExt cx="3543043" cy="5551106"/>
          </a:xfrm>
        </p:grpSpPr>
        <p:grpSp>
          <p:nvGrpSpPr>
            <p:cNvPr id="2" name="Gruppo 1"/>
            <p:cNvGrpSpPr/>
            <p:nvPr/>
          </p:nvGrpSpPr>
          <p:grpSpPr>
            <a:xfrm>
              <a:off x="5238414" y="2808252"/>
              <a:ext cx="3531682" cy="1481694"/>
              <a:chOff x="8244408" y="1611999"/>
              <a:chExt cx="4238625" cy="175262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4408" y="1611999"/>
                <a:ext cx="4238625" cy="1752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7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4408" y="2969806"/>
                <a:ext cx="1082914" cy="3948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" name="Gruppo 2"/>
            <p:cNvGrpSpPr/>
            <p:nvPr/>
          </p:nvGrpSpPr>
          <p:grpSpPr>
            <a:xfrm>
              <a:off x="5227053" y="980728"/>
              <a:ext cx="3543042" cy="1771521"/>
              <a:chOff x="5227053" y="1487934"/>
              <a:chExt cx="3543042" cy="1771521"/>
            </a:xfrm>
          </p:grpSpPr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7053" y="1487934"/>
                <a:ext cx="3543042" cy="17715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 descr="C:\Users\agennaro\Desktop\untitled.bmp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0329" y="2305891"/>
                <a:ext cx="865746" cy="7086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414" y="4375574"/>
              <a:ext cx="3531682" cy="2156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ПОЗИЦИОНИРОВАНИЕ</a:t>
            </a:r>
            <a:r>
              <a:rPr lang="en-GB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/</a:t>
            </a:r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КОНКУРЕНТЫ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03534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1052736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28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/>
            </a:r>
            <a:br>
              <a:rPr lang="ru-RU" sz="28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</a:br>
            <a:r>
              <a:rPr lang="ru-RU" sz="28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ПОЗИЦИОНИРОВАНИЕ</a:t>
            </a:r>
            <a:r>
              <a:rPr lang="en-GB" sz="28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/</a:t>
            </a:r>
            <a:r>
              <a:rPr lang="ru-RU" sz="28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СРАВНЕНИЕ </a:t>
            </a:r>
            <a:r>
              <a:rPr lang="en-GB" sz="28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55DSL </a:t>
            </a:r>
            <a:r>
              <a:rPr lang="ru-RU" sz="28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И </a:t>
            </a:r>
            <a:r>
              <a:rPr lang="en-GB" sz="28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DIESEL</a:t>
            </a:r>
            <a:endParaRPr lang="it-IT" sz="28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30" name="Picture 2" descr="H:\DIESEL\FROM DIESEL\LOGHI\DIESEL_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73" y="1350691"/>
            <a:ext cx="2477939" cy="5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gennaro\Desktop\55DSL\images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938436"/>
            <a:ext cx="32766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23289"/>
              </p:ext>
            </p:extLst>
          </p:nvPr>
        </p:nvGraphicFramePr>
        <p:xfrm>
          <a:off x="3599580" y="2172954"/>
          <a:ext cx="1980532" cy="4128632"/>
        </p:xfrm>
        <a:graphic>
          <a:graphicData uri="http://schemas.openxmlformats.org/drawingml/2006/table">
            <a:tbl>
              <a:tblPr firstRow="1" bandRow="1"/>
              <a:tblGrid>
                <a:gridCol w="1980532"/>
              </a:tblGrid>
              <a:tr h="887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entury Gothic" pitchFamily="34" charset="0"/>
                          <a:cs typeface="Calibri" pitchFamily="34" charset="0"/>
                        </a:rPr>
                        <a:t>ПОКУПАТЕЛЬ</a:t>
                      </a:r>
                      <a:endParaRPr lang="it-IT" sz="1600" b="1" dirty="0" smtClean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534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latin typeface="Century Gothic" pitchFamily="34" charset="0"/>
                          <a:cs typeface="Calibri" pitchFamily="34" charset="0"/>
                        </a:rPr>
                        <a:t>ПРОДУКТ</a:t>
                      </a:r>
                      <a:endParaRPr lang="it-IT" sz="1600" b="1" dirty="0" smtClean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215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latin typeface="Century Gothic" pitchFamily="34" charset="0"/>
                          <a:cs typeface="Calibri" pitchFamily="34" charset="0"/>
                        </a:rPr>
                        <a:t>ЦЕНА</a:t>
                      </a:r>
                      <a:endParaRPr lang="it-IT" sz="1600" b="1" dirty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5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latin typeface="Century Gothic" pitchFamily="34" charset="0"/>
                          <a:cs typeface="Calibri" pitchFamily="34" charset="0"/>
                        </a:rPr>
                        <a:t>КОНКУРЕНТЫ</a:t>
                      </a:r>
                      <a:endParaRPr lang="it-IT" sz="1600" b="1" dirty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142458"/>
              </p:ext>
            </p:extLst>
          </p:nvPr>
        </p:nvGraphicFramePr>
        <p:xfrm>
          <a:off x="323528" y="2172956"/>
          <a:ext cx="2849190" cy="4136364"/>
        </p:xfrm>
        <a:graphic>
          <a:graphicData uri="http://schemas.openxmlformats.org/drawingml/2006/table">
            <a:tbl>
              <a:tblPr firstRow="1" bandRow="1"/>
              <a:tblGrid>
                <a:gridCol w="2849190"/>
              </a:tblGrid>
              <a:tr h="1024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kern="1200" dirty="0" smtClean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Calibri" pitchFamily="34" charset="0"/>
                        </a:rPr>
                        <a:t>16-24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Calibri" pitchFamily="34" charset="0"/>
                        </a:rPr>
                        <a:t>НЕЗАВИСИМЫЙ</a:t>
                      </a:r>
                      <a:endParaRPr lang="it-IT" sz="1200" b="0" kern="1200" dirty="0" smtClean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Calibri" pitchFamily="34" charset="0"/>
                        </a:rPr>
                        <a:t>«УЛИЧНЫЙ» СТИЛЬ</a:t>
                      </a:r>
                      <a:endParaRPr lang="it-IT" sz="12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5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1" dirty="0" smtClean="0">
                          <a:latin typeface="Century Gothic" pitchFamily="34" charset="0"/>
                          <a:cs typeface="Calibri" pitchFamily="34" charset="0"/>
                        </a:rPr>
                        <a:t>ТОЛЬКО С</a:t>
                      </a:r>
                      <a:r>
                        <a:rPr lang="en-US" sz="1200" b="1" dirty="0" smtClean="0">
                          <a:latin typeface="Century Gothic" pitchFamily="34" charset="0"/>
                          <a:cs typeface="Calibri" pitchFamily="34" charset="0"/>
                        </a:rPr>
                        <a:t>/</a:t>
                      </a:r>
                      <a:r>
                        <a:rPr lang="ru-RU" sz="1200" b="1" dirty="0" smtClean="0">
                          <a:latin typeface="Century Gothic" pitchFamily="34" charset="0"/>
                          <a:cs typeface="Calibri" pitchFamily="34" charset="0"/>
                        </a:rPr>
                        <a:t>З</a:t>
                      </a:r>
                      <a:endParaRPr lang="it-IT" sz="1200" b="1" dirty="0" smtClean="0">
                        <a:latin typeface="Century Gothic" pitchFamily="34" charset="0"/>
                        <a:cs typeface="Calibri" pitchFamily="34" charset="0"/>
                      </a:endParaRPr>
                    </a:p>
                    <a:p>
                      <a:r>
                        <a:rPr lang="ru-RU" sz="1200" dirty="0" smtClean="0">
                          <a:latin typeface="Century Gothic" pitchFamily="34" charset="0"/>
                          <a:cs typeface="Calibri" pitchFamily="34" charset="0"/>
                        </a:rPr>
                        <a:t>КАПУСЛЬНАЯ КОЛЛЕКЦИЯ</a:t>
                      </a:r>
                      <a:endParaRPr lang="it-IT" sz="1200" dirty="0" smtClean="0">
                        <a:latin typeface="Century Gothic" pitchFamily="34" charset="0"/>
                        <a:cs typeface="Calibri" pitchFamily="34" charset="0"/>
                      </a:endParaRPr>
                    </a:p>
                    <a:p>
                      <a:r>
                        <a:rPr lang="ru-RU" sz="1200" dirty="0" smtClean="0">
                          <a:latin typeface="Century Gothic" pitchFamily="34" charset="0"/>
                          <a:cs typeface="Calibri" pitchFamily="34" charset="0"/>
                        </a:rPr>
                        <a:t>СКОНЦЕНТРИРОВАНА НА ЦВЕТАХ</a:t>
                      </a:r>
                      <a:r>
                        <a:rPr lang="ru-RU" sz="1200" baseline="0" dirty="0" smtClean="0">
                          <a:latin typeface="Century Gothic" pitchFamily="34" charset="0"/>
                          <a:cs typeface="Calibri" pitchFamily="34" charset="0"/>
                        </a:rPr>
                        <a:t> И ГРАФИКЕ</a:t>
                      </a:r>
                      <a:endParaRPr lang="it-IT" sz="1200" dirty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77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it-IT" sz="1200" dirty="0" smtClean="0">
                        <a:latin typeface="Century Gothic" pitchFamily="34" charset="0"/>
                        <a:cs typeface="Calibri" pitchFamily="34" charset="0"/>
                      </a:endParaRPr>
                    </a:p>
                    <a:p>
                      <a:r>
                        <a:rPr lang="it-IT" sz="1200" b="1" dirty="0" smtClean="0">
                          <a:latin typeface="Century Gothic" pitchFamily="34" charset="0"/>
                          <a:cs typeface="Calibri" pitchFamily="34" charset="0"/>
                        </a:rPr>
                        <a:t>90€</a:t>
                      </a:r>
                      <a:r>
                        <a:rPr lang="it-IT" sz="1200" b="1" baseline="0" dirty="0" smtClean="0">
                          <a:latin typeface="Century Gothic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200" baseline="0" dirty="0" smtClean="0">
                          <a:latin typeface="Century Gothic" pitchFamily="34" charset="0"/>
                          <a:cs typeface="Calibri" pitchFamily="34" charset="0"/>
                        </a:rPr>
                        <a:t>РЕКОМЕНДОВАННАЯ РОЗНИЧНАЯ ЦЕНА В ИТАЛИИ </a:t>
                      </a:r>
                      <a:r>
                        <a:rPr lang="it-IT" sz="1200" baseline="0" dirty="0" smtClean="0">
                          <a:latin typeface="Century Gothic" pitchFamily="34" charset="0"/>
                          <a:cs typeface="Calibri" pitchFamily="34" charset="0"/>
                        </a:rPr>
                        <a:t>(</a:t>
                      </a:r>
                      <a:r>
                        <a:rPr lang="ru-RU" sz="1200" baseline="0" dirty="0" smtClean="0">
                          <a:latin typeface="Century Gothic" pitchFamily="34" charset="0"/>
                          <a:cs typeface="Calibri" pitchFamily="34" charset="0"/>
                        </a:rPr>
                        <a:t>И ВО ВСЕХ ЕВРОПЕЙСКИХ СТРАНАХ</a:t>
                      </a:r>
                      <a:r>
                        <a:rPr lang="it-IT" sz="1200" baseline="0" dirty="0" smtClean="0">
                          <a:latin typeface="Century Gothic" pitchFamily="34" charset="0"/>
                          <a:cs typeface="Calibri" pitchFamily="34" charset="0"/>
                        </a:rPr>
                        <a:t>)</a:t>
                      </a:r>
                      <a:endParaRPr lang="it-IT" sz="1200" dirty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9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050" baseline="0" dirty="0" smtClean="0">
                          <a:latin typeface="Century Gothic" pitchFamily="34" charset="0"/>
                          <a:cs typeface="Calibri" pitchFamily="34" charset="0"/>
                        </a:rPr>
                        <a:t>SUPER</a:t>
                      </a:r>
                    </a:p>
                    <a:p>
                      <a:r>
                        <a:rPr lang="it-IT" sz="1050" baseline="0" dirty="0" smtClean="0">
                          <a:latin typeface="Century Gothic" pitchFamily="34" charset="0"/>
                          <a:cs typeface="Calibri" pitchFamily="34" charset="0"/>
                        </a:rPr>
                        <a:t>SPY</a:t>
                      </a:r>
                      <a:endParaRPr lang="it-IT" sz="1050" dirty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964799"/>
              </p:ext>
            </p:extLst>
          </p:nvPr>
        </p:nvGraphicFramePr>
        <p:xfrm>
          <a:off x="6016840" y="2176609"/>
          <a:ext cx="3127160" cy="4184151"/>
        </p:xfrm>
        <a:graphic>
          <a:graphicData uri="http://schemas.openxmlformats.org/drawingml/2006/table">
            <a:tbl>
              <a:tblPr firstRow="1" bandRow="1"/>
              <a:tblGrid>
                <a:gridCol w="3127160"/>
              </a:tblGrid>
              <a:tr h="888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it-IT" sz="1200" b="1" dirty="0" smtClean="0">
                          <a:latin typeface="Century Gothic" pitchFamily="34" charset="0"/>
                          <a:cs typeface="Calibri" pitchFamily="34" charset="0"/>
                        </a:rPr>
                        <a:t>18-30</a:t>
                      </a:r>
                    </a:p>
                    <a:p>
                      <a:pPr algn="r"/>
                      <a:r>
                        <a:rPr lang="ru-RU" sz="1200" b="0" dirty="0" smtClean="0">
                          <a:latin typeface="Century Gothic" pitchFamily="34" charset="0"/>
                          <a:cs typeface="Calibri" pitchFamily="34" charset="0"/>
                        </a:rPr>
                        <a:t>СОВРЕМЕННЫЙ</a:t>
                      </a:r>
                    </a:p>
                    <a:p>
                      <a:pPr algn="r"/>
                      <a:r>
                        <a:rPr lang="ru-RU" sz="1200" b="0" dirty="0" smtClean="0">
                          <a:latin typeface="Century Gothic" pitchFamily="34" charset="0"/>
                          <a:cs typeface="Calibri" pitchFamily="34" charset="0"/>
                        </a:rPr>
                        <a:t>БРЭНД-ОРИЕНТИРОВАННЫЙ</a:t>
                      </a:r>
                      <a:endParaRPr lang="it-IT" sz="1200" b="0" dirty="0" smtClean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54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ru-RU" sz="1200" b="1" dirty="0" smtClean="0">
                          <a:latin typeface="Century Gothic" pitchFamily="34" charset="0"/>
                          <a:cs typeface="Calibri" pitchFamily="34" charset="0"/>
                        </a:rPr>
                        <a:t>С</a:t>
                      </a:r>
                      <a:r>
                        <a:rPr lang="en-US" sz="1200" b="1" dirty="0" smtClean="0">
                          <a:latin typeface="Century Gothic" pitchFamily="34" charset="0"/>
                          <a:cs typeface="Calibri" pitchFamily="34" charset="0"/>
                        </a:rPr>
                        <a:t>/</a:t>
                      </a:r>
                      <a:r>
                        <a:rPr lang="ru-RU" sz="1200" b="1" dirty="0" smtClean="0">
                          <a:latin typeface="Century Gothic" pitchFamily="34" charset="0"/>
                          <a:cs typeface="Calibri" pitchFamily="34" charset="0"/>
                        </a:rPr>
                        <a:t>З ОЧКИ+МЕДИЦИНСКИЕ</a:t>
                      </a:r>
                      <a:r>
                        <a:rPr lang="ru-RU" sz="1200" b="1" baseline="0" dirty="0" smtClean="0">
                          <a:latin typeface="Century Gothic" pitchFamily="34" charset="0"/>
                          <a:cs typeface="Calibri" pitchFamily="34" charset="0"/>
                        </a:rPr>
                        <a:t> ОПРАВЫ</a:t>
                      </a:r>
                      <a:endParaRPr lang="it-IT" sz="1200" b="1" dirty="0" smtClean="0">
                        <a:latin typeface="Century Gothic" pitchFamily="34" charset="0"/>
                        <a:cs typeface="Calibri" pitchFamily="34" charset="0"/>
                      </a:endParaRPr>
                    </a:p>
                    <a:p>
                      <a:pPr algn="r"/>
                      <a:r>
                        <a:rPr lang="ru-RU" sz="1200" dirty="0" smtClean="0">
                          <a:latin typeface="Century Gothic" pitchFamily="34" charset="0"/>
                          <a:cs typeface="Calibri" pitchFamily="34" charset="0"/>
                        </a:rPr>
                        <a:t>СТРУКТУРИРОВАННАЯ КОЛЛЕКЦИЯ</a:t>
                      </a:r>
                      <a:endParaRPr lang="it-IT" sz="1200" dirty="0" smtClean="0">
                        <a:latin typeface="Century Gothic" pitchFamily="34" charset="0"/>
                        <a:cs typeface="Calibri" pitchFamily="34" charset="0"/>
                      </a:endParaRPr>
                    </a:p>
                    <a:p>
                      <a:pPr algn="r"/>
                      <a:r>
                        <a:rPr lang="ru-RU" sz="1200" dirty="0" smtClean="0">
                          <a:latin typeface="Century Gothic" pitchFamily="34" charset="0"/>
                          <a:cs typeface="Calibri" pitchFamily="34" charset="0"/>
                        </a:rPr>
                        <a:t>СКОНЦЕНТРИРОВАНА НА МАТЕРИАЛАХ И ОБРАБОТКЕ МАТЕРИАЛОВ</a:t>
                      </a:r>
                      <a:endParaRPr lang="it-IT" sz="1200" dirty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22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it-IT" sz="1200" dirty="0" smtClean="0">
                        <a:latin typeface="Century Gothic" pitchFamily="34" charset="0"/>
                        <a:cs typeface="Calibri" pitchFamily="34" charset="0"/>
                      </a:endParaRPr>
                    </a:p>
                    <a:p>
                      <a:pPr algn="r"/>
                      <a:r>
                        <a:rPr lang="it-IT" sz="1200" b="1" dirty="0" smtClean="0">
                          <a:latin typeface="Century Gothic" pitchFamily="34" charset="0"/>
                          <a:cs typeface="Calibri" pitchFamily="34" charset="0"/>
                        </a:rPr>
                        <a:t>125€ </a:t>
                      </a:r>
                      <a:r>
                        <a:rPr lang="ru-RU" sz="1200" baseline="0" dirty="0" smtClean="0">
                          <a:latin typeface="Century Gothic" pitchFamily="34" charset="0"/>
                          <a:cs typeface="Calibri" pitchFamily="34" charset="0"/>
                        </a:rPr>
                        <a:t>СРЕДНЯЯ РЕКОМЕДОВАННАЯ РОЗНИЧНАЯ ЦЕНА В ИТАЛИИ</a:t>
                      </a:r>
                      <a:endParaRPr lang="it-IT" sz="1200" dirty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67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it-IT" sz="1200" dirty="0" smtClean="0">
                        <a:latin typeface="Century Gothic" pitchFamily="34" charset="0"/>
                        <a:cs typeface="Calibri" pitchFamily="34" charset="0"/>
                      </a:endParaRPr>
                    </a:p>
                    <a:p>
                      <a:pPr algn="r"/>
                      <a:r>
                        <a:rPr lang="it-IT" sz="1050" dirty="0" smtClean="0">
                          <a:latin typeface="Century Gothic" pitchFamily="34" charset="0"/>
                          <a:cs typeface="Calibri" pitchFamily="34" charset="0"/>
                        </a:rPr>
                        <a:t>MARC BY MARC JACOBS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 smtClean="0">
                          <a:latin typeface="Century Gothic" pitchFamily="34" charset="0"/>
                          <a:cs typeface="Calibri" pitchFamily="34" charset="0"/>
                        </a:rPr>
                        <a:t>RAYBAN</a:t>
                      </a:r>
                      <a:endParaRPr lang="it-IT" sz="1050" b="1" dirty="0" smtClean="0">
                        <a:latin typeface="Century Gothic" pitchFamily="34" charset="0"/>
                        <a:cs typeface="Calibri" pitchFamily="34" charset="0"/>
                      </a:endParaRPr>
                    </a:p>
                    <a:p>
                      <a:pPr algn="r"/>
                      <a:endParaRPr lang="it-IT" sz="1050" dirty="0">
                        <a:latin typeface="Century Gothic" pitchFamily="34" charset="0"/>
                        <a:cs typeface="Calibri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51876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1080120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it-IT" sz="3600" b="1" dirty="0" smtClean="0">
                <a:solidFill>
                  <a:schemeClr val="tx1"/>
                </a:solidFill>
                <a:latin typeface="Berlin Sans FB Demi" pitchFamily="34" charset="0"/>
                <a:cs typeface="Aharoni" pitchFamily="2" charset="-79"/>
              </a:rPr>
              <a:t>O</a:t>
            </a:r>
            <a:endParaRPr lang="it-IT" sz="3600" b="1" dirty="0">
              <a:solidFill>
                <a:schemeClr val="tx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3" name="Titolo 7"/>
          <p:cNvSpPr txBox="1">
            <a:spLocks/>
          </p:cNvSpPr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erlin Sans FB Demi" pitchFamily="34" charset="0"/>
                <a:ea typeface="+mj-ea"/>
                <a:cs typeface="Aharoni" pitchFamily="2" charset="-79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ru-RU" sz="2800" dirty="0" smtClean="0">
                <a:solidFill>
                  <a:srgbClr val="FFFFFF"/>
                </a:solidFill>
              </a:rPr>
              <a:t>СТРАТЕГИЯ БРЭНДА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16" name="Titolo 7"/>
          <p:cNvSpPr txBox="1">
            <a:spLocks/>
          </p:cNvSpPr>
          <p:nvPr/>
        </p:nvSpPr>
        <p:spPr>
          <a:xfrm>
            <a:off x="1115616" y="428823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  <p:sp>
        <p:nvSpPr>
          <p:cNvPr id="17" name="Titolo 7"/>
          <p:cNvSpPr txBox="1">
            <a:spLocks/>
          </p:cNvSpPr>
          <p:nvPr/>
        </p:nvSpPr>
        <p:spPr>
          <a:xfrm>
            <a:off x="1115616" y="500831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022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-108520" y="-27384"/>
            <a:ext cx="9252519" cy="864096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2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КОЛЛЕКЦИЯ </a:t>
            </a:r>
            <a:r>
              <a:rPr lang="en-US" sz="32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C/</a:t>
            </a:r>
            <a:r>
              <a:rPr lang="ru-RU" sz="32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З ОЧКОВ </a:t>
            </a:r>
            <a:r>
              <a:rPr lang="en-GB" sz="32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2013</a:t>
            </a:r>
            <a:r>
              <a:rPr lang="ru-RU" sz="3200" b="1" cap="all" dirty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/>
            </a:r>
            <a:br>
              <a:rPr lang="ru-RU" sz="3200" b="1" cap="all" dirty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</a:br>
            <a:r>
              <a:rPr lang="ru-RU" sz="32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СТРАТЕГИЯ</a:t>
            </a:r>
            <a:endParaRPr lang="en-GB" sz="3200" b="1" cap="all" dirty="0" smtClean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4213" y="1301750"/>
            <a:ext cx="7991475" cy="508049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>
            <a:spAutoFit/>
          </a:bodyPr>
          <a:lstStyle>
            <a:defPPr>
              <a:defRPr lang="it-IT"/>
            </a:defPPr>
            <a:lvl1pPr marL="182563" indent="-182563" eaLnBrk="1" hangingPunct="1">
              <a:buFont typeface="Wingdings" pitchFamily="2" charset="2"/>
              <a:buChar char="§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latin typeface="Calibri" pitchFamily="34" charset="0"/>
              </a:defRPr>
            </a:lvl1pPr>
            <a:lvl2pPr marL="539750" lvl="1" indent="-184150" eaLnBrk="1" hangingPunct="1">
              <a:spcAft>
                <a:spcPts val="300"/>
              </a:spcAft>
              <a:buFont typeface="Arial" pitchFamily="34" charset="0"/>
              <a:buChar char="•"/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cap="all">
                <a:latin typeface="Calibri" pitchFamily="34" charset="0"/>
              </a:defRPr>
            </a:lvl2pPr>
            <a:lvl3pPr marL="1143000" indent="-228600" eaLnBrk="0" hangingPunct="0"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pitchFamily="34" charset="0"/>
              </a:defRPr>
            </a:lvl3pPr>
            <a:lvl4pPr marL="1600200" indent="-228600" eaLnBrk="0" hangingPunct="0"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pitchFamily="34" charset="0"/>
              </a:defRPr>
            </a:lvl4pPr>
            <a:lvl5pPr marL="2057400" indent="-228600" eaLnBrk="0" hangingPunct="0"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Arial" pitchFamily="34" charset="0"/>
              </a:defRPr>
            </a:lvl9pPr>
          </a:lstStyle>
          <a:p>
            <a:pPr>
              <a:defRPr/>
            </a:pPr>
            <a:endParaRPr lang="it-IT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ru-RU" dirty="0" smtClean="0"/>
              <a:t>МОДЕЛИ</a:t>
            </a:r>
            <a:endParaRPr lang="it-IT" dirty="0" smtClean="0"/>
          </a:p>
          <a:p>
            <a:pPr lvl="1">
              <a:defRPr/>
            </a:pPr>
            <a:r>
              <a:rPr lang="ru-RU" dirty="0" smtClean="0"/>
              <a:t>РАЗНООБРАЗНЫЕ МОДЕЛИ</a:t>
            </a:r>
            <a:endParaRPr lang="en-US" dirty="0" smtClean="0"/>
          </a:p>
          <a:p>
            <a:pPr lvl="1">
              <a:defRPr/>
            </a:pPr>
            <a:r>
              <a:rPr lang="ru-RU" dirty="0" smtClean="0"/>
              <a:t>НАИБОЛЕЕ ПРОДАВАЕМЫЕ ФОРМЫ</a:t>
            </a:r>
            <a:endParaRPr lang="en-US" dirty="0"/>
          </a:p>
          <a:p>
            <a:pPr lvl="1">
              <a:defRPr/>
            </a:pPr>
            <a:r>
              <a:rPr lang="ru-RU" dirty="0" smtClean="0"/>
              <a:t>УНИКАЛЬНАЯ ИСТОРИЯ</a:t>
            </a:r>
            <a:endParaRPr lang="en-US" dirty="0" smtClean="0"/>
          </a:p>
          <a:p>
            <a:pPr marL="355600" lvl="1" indent="0">
              <a:buFont typeface="Arial" pitchFamily="34" charset="0"/>
              <a:buNone/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 marL="355600" lvl="1" indent="0">
              <a:buFont typeface="Arial" pitchFamily="34" charset="0"/>
              <a:buNone/>
              <a:defRPr/>
            </a:pPr>
            <a:endParaRPr lang="it-IT" dirty="0" smtClean="0">
              <a:solidFill>
                <a:srgbClr val="FF0000"/>
              </a:solidFill>
            </a:endParaRPr>
          </a:p>
          <a:p>
            <a:pPr marL="355600" lvl="1" indent="0">
              <a:buFont typeface="Arial" pitchFamily="34" charset="0"/>
              <a:buNone/>
              <a:defRPr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dirty="0" smtClean="0"/>
              <a:t>ПРОДУКТ</a:t>
            </a:r>
            <a:endParaRPr lang="en-US" dirty="0" smtClean="0"/>
          </a:p>
          <a:p>
            <a:pPr lvl="1">
              <a:defRPr/>
            </a:pPr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ru-RU" dirty="0" smtClean="0"/>
              <a:t>МОДЕЛЕЙ В 5 ЦВЕТАХ</a:t>
            </a:r>
            <a:endParaRPr lang="en-US" dirty="0" smtClean="0"/>
          </a:p>
          <a:p>
            <a:pPr lvl="1">
              <a:defRPr/>
            </a:pPr>
            <a:r>
              <a:rPr lang="ru-RU" dirty="0" smtClean="0"/>
              <a:t>УНИКАЛЬНАЯ КРЕАТИВНАЯ КОНЦЕПЦИЯ</a:t>
            </a:r>
            <a:endParaRPr lang="en-US" dirty="0" smtClean="0"/>
          </a:p>
          <a:p>
            <a:pPr lvl="1">
              <a:defRPr/>
            </a:pPr>
            <a:r>
              <a:rPr lang="ru-RU" dirty="0" smtClean="0"/>
              <a:t>ШИРОКАЯ ЦВЕТОВАЯ ПАЛИТРА</a:t>
            </a:r>
            <a:endParaRPr lang="en-US" dirty="0" smtClean="0"/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r>
              <a:rPr lang="ru-RU" dirty="0" smtClean="0"/>
              <a:t>ЦЕНОВОЕ ПОЗИЦИОНИРОВАНИЕ</a:t>
            </a:r>
            <a:endParaRPr lang="it-IT" dirty="0" smtClean="0"/>
          </a:p>
          <a:p>
            <a:pPr lvl="1">
              <a:defRPr/>
            </a:pPr>
            <a:r>
              <a:rPr lang="ru-RU" dirty="0" smtClean="0"/>
              <a:t>У ВСЕЙ КОЛЛЕКЦИИ ВХОДНАЯ ЦЕНА</a:t>
            </a:r>
            <a:r>
              <a:rPr lang="it-IT" dirty="0" smtClean="0"/>
              <a:t>, </a:t>
            </a:r>
            <a:r>
              <a:rPr lang="ru-RU" dirty="0" smtClean="0"/>
              <a:t>НИЖЕ ЧЕМ У </a:t>
            </a:r>
            <a:r>
              <a:rPr lang="it-IT" dirty="0" smtClean="0"/>
              <a:t>DIESEL</a:t>
            </a:r>
          </a:p>
          <a:p>
            <a:pPr lvl="1">
              <a:defRPr/>
            </a:pPr>
            <a:r>
              <a:rPr lang="ru-RU" dirty="0" smtClean="0"/>
              <a:t>РЕКОМЕНДОВАННАЯ РОЗНИЧНАЯ ЦЕНА В ИТАЛИИ </a:t>
            </a:r>
            <a:r>
              <a:rPr lang="it-IT" dirty="0" smtClean="0"/>
              <a:t>90€</a:t>
            </a:r>
          </a:p>
          <a:p>
            <a:pPr lvl="1">
              <a:defRPr/>
            </a:pPr>
            <a:endParaRPr lang="it-IT" dirty="0" smtClean="0">
              <a:solidFill>
                <a:srgbClr val="000000"/>
              </a:solidFill>
            </a:endParaRPr>
          </a:p>
          <a:p>
            <a:pPr marL="355600" lvl="1" indent="0">
              <a:buFont typeface="Arial" pitchFamily="34" charset="0"/>
              <a:buNone/>
              <a:defRPr/>
            </a:pPr>
            <a:endParaRPr lang="it-IT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227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«ГИБРИДНЫЙ» ДИЗАЙН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7" name="Picture 7" descr="http://www.mobileshop.com/blog/wp-content/uploads/2011/05/apfel-orange-apple-oran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06" y="3712418"/>
            <a:ext cx="25717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74" y="3644586"/>
            <a:ext cx="2727216" cy="294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www.kveller.com/images/Article_images/green-appl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184635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"/>
          <a:stretch/>
        </p:blipFill>
        <p:spPr bwMode="auto">
          <a:xfrm>
            <a:off x="4880083" y="1266078"/>
            <a:ext cx="1852157" cy="1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roce 1"/>
          <p:cNvSpPr/>
          <p:nvPr/>
        </p:nvSpPr>
        <p:spPr>
          <a:xfrm>
            <a:off x="4327974" y="1387624"/>
            <a:ext cx="914400" cy="9144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Uguale 2"/>
          <p:cNvSpPr/>
          <p:nvPr/>
        </p:nvSpPr>
        <p:spPr>
          <a:xfrm>
            <a:off x="4305672" y="2780928"/>
            <a:ext cx="914400" cy="914400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53996" y="4653136"/>
            <a:ext cx="16177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kern="0" cap="all" dirty="0" smtClean="0">
                <a:solidFill>
                  <a:srgbClr val="000000"/>
                </a:solidFill>
                <a:cs typeface="Aharoni" pitchFamily="2" charset="-79"/>
              </a:rPr>
              <a:t>или</a:t>
            </a:r>
            <a:endParaRPr lang="it-I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965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«ГИБРИДНЫЙ» ДИЗАЙН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838753" y="807676"/>
            <a:ext cx="3114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Berlin Sans FB Demi" pitchFamily="34" charset="0"/>
                <a:cs typeface="Calibri" pitchFamily="34" charset="0"/>
              </a:rPr>
              <a:t>ДВЕ МОДЕЛИ, ОДНА ФОРМА</a:t>
            </a:r>
            <a:endParaRPr lang="it-IT" sz="1600" b="1" dirty="0">
              <a:solidFill>
                <a:prstClr val="black"/>
              </a:solidFill>
              <a:latin typeface="Berlin Sans FB Demi" pitchFamily="34" charset="0"/>
              <a:cs typeface="Calibri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41" y="620688"/>
            <a:ext cx="719997" cy="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5" y="2052181"/>
            <a:ext cx="1180952" cy="105396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4581128"/>
            <a:ext cx="1180952" cy="105396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15" y="1618545"/>
            <a:ext cx="6281941" cy="93269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15" y="2551235"/>
            <a:ext cx="6281941" cy="90525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91" y="4293096"/>
            <a:ext cx="6281941" cy="93878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08" y="5229200"/>
            <a:ext cx="6281941" cy="9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992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96927 -0.000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55" y="-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0.99462 0.007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22" y="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0.3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37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3241 L 0.00035 -0.390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«ГИБРИДНЫЙ» ДИЗАЙН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10" y="1448320"/>
            <a:ext cx="5187707" cy="18501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10" y="4005064"/>
            <a:ext cx="5181611" cy="17891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10" y="2996952"/>
            <a:ext cx="1130810" cy="113081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622729" y="796160"/>
            <a:ext cx="31677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Berlin Sans FB Demi" pitchFamily="34" charset="0"/>
                <a:cs typeface="Calibri" pitchFamily="34" charset="0"/>
              </a:rPr>
              <a:t>ДВЕ </a:t>
            </a:r>
            <a:r>
              <a:rPr lang="ru-RU" sz="1600" b="1" dirty="0" smtClean="0">
                <a:solidFill>
                  <a:prstClr val="black"/>
                </a:solidFill>
                <a:latin typeface="Berlin Sans FB Demi" pitchFamily="34" charset="0"/>
                <a:cs typeface="Calibri" pitchFamily="34" charset="0"/>
              </a:rPr>
              <a:t>ФОРМ</a:t>
            </a:r>
            <a:r>
              <a:rPr lang="ru-RU" sz="1600" b="1" dirty="0">
                <a:solidFill>
                  <a:prstClr val="black"/>
                </a:solidFill>
                <a:latin typeface="Berlin Sans FB Demi" pitchFamily="34" charset="0"/>
                <a:cs typeface="Calibri" pitchFamily="34" charset="0"/>
              </a:rPr>
              <a:t>Ы</a:t>
            </a:r>
            <a:r>
              <a:rPr lang="ru-RU" sz="1600" b="1" dirty="0" smtClean="0">
                <a:solidFill>
                  <a:prstClr val="black"/>
                </a:solidFill>
                <a:latin typeface="Berlin Sans FB Demi" pitchFamily="34" charset="0"/>
                <a:cs typeface="Calibri" pitchFamily="34" charset="0"/>
              </a:rPr>
              <a:t>, </a:t>
            </a:r>
            <a:r>
              <a:rPr lang="ru-RU" sz="1600" b="1" dirty="0" smtClean="0">
                <a:solidFill>
                  <a:prstClr val="black"/>
                </a:solidFill>
                <a:latin typeface="Berlin Sans FB Demi" pitchFamily="34" charset="0"/>
                <a:cs typeface="Calibri" pitchFamily="34" charset="0"/>
              </a:rPr>
              <a:t>ОДНА МОДЕЛЬ</a:t>
            </a:r>
            <a:endParaRPr lang="it-IT" sz="1600" b="1" dirty="0">
              <a:solidFill>
                <a:prstClr val="black"/>
              </a:solidFill>
              <a:latin typeface="Berlin Sans FB Demi" pitchFamily="34" charset="0"/>
              <a:cs typeface="Calibri" pitchFamily="34" charset="0"/>
            </a:endParaRPr>
          </a:p>
        </p:txBody>
      </p:sp>
      <p:pic>
        <p:nvPicPr>
          <p:cNvPr id="11" name="Picture 7" descr="http://www.mobileshop.com/blog/wp-content/uploads/2011/05/apfel-orange-apple-orange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172" y="620688"/>
            <a:ext cx="709000" cy="8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5" y="2996952"/>
            <a:ext cx="1136906" cy="113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10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3.05556E-6 -0.1092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1080120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СОДЕРЖАНИЕ</a:t>
            </a:r>
            <a:endParaRPr lang="it-IT" sz="3600" b="1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3" name="Titolo 7"/>
          <p:cNvSpPr txBox="1">
            <a:spLocks/>
          </p:cNvSpPr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erlin Sans FB Demi" pitchFamily="34" charset="0"/>
                <a:ea typeface="+mj-ea"/>
                <a:cs typeface="Aharoni" pitchFamily="2" charset="-79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ru-RU" sz="2800" dirty="0" smtClean="0"/>
              <a:t>О БРЭНДЕ</a:t>
            </a:r>
            <a:r>
              <a:rPr lang="en-GB" sz="2800" dirty="0" smtClean="0"/>
              <a:t> </a:t>
            </a:r>
            <a:r>
              <a:rPr lang="en-GB" sz="2800" dirty="0"/>
              <a:t>● </a:t>
            </a:r>
            <a:r>
              <a:rPr lang="ru-RU" sz="2800" dirty="0" smtClean="0"/>
              <a:t>КОЛЛЕКЦИЯ</a:t>
            </a:r>
            <a:r>
              <a:rPr lang="en-GB" sz="2800" dirty="0" smtClean="0"/>
              <a:t> </a:t>
            </a:r>
            <a:r>
              <a:rPr lang="en-GB" sz="2800" dirty="0"/>
              <a:t>● </a:t>
            </a:r>
            <a:r>
              <a:rPr lang="ru-RU" sz="2800" dirty="0" smtClean="0"/>
              <a:t>ПРОМО МАТЕРИАЛЫ</a:t>
            </a:r>
            <a:endParaRPr lang="en-GB" sz="2800" dirty="0"/>
          </a:p>
        </p:txBody>
      </p:sp>
      <p:sp>
        <p:nvSpPr>
          <p:cNvPr id="16" name="Titolo 7"/>
          <p:cNvSpPr txBox="1">
            <a:spLocks/>
          </p:cNvSpPr>
          <p:nvPr/>
        </p:nvSpPr>
        <p:spPr>
          <a:xfrm>
            <a:off x="1115616" y="428823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latin typeface="Calibri" pitchFamily="34" charset="0"/>
            </a:endParaRPr>
          </a:p>
          <a:p>
            <a:endParaRPr lang="it-IT" sz="2200" dirty="0"/>
          </a:p>
        </p:txBody>
      </p:sp>
      <p:sp>
        <p:nvSpPr>
          <p:cNvPr id="17" name="Titolo 7"/>
          <p:cNvSpPr txBox="1">
            <a:spLocks/>
          </p:cNvSpPr>
          <p:nvPr/>
        </p:nvSpPr>
        <p:spPr>
          <a:xfrm>
            <a:off x="1115616" y="500831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latin typeface="Calibri" pitchFamily="34" charset="0"/>
            </a:endParaRPr>
          </a:p>
          <a:p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9912935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«ГИБРИДНЫЙ» ДИЗАЙН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419" y="3417254"/>
            <a:ext cx="3059985" cy="116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17" y="1827784"/>
            <a:ext cx="2894409" cy="11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302113" y="1116927"/>
            <a:ext cx="3114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Berlin Sans FB Demi" pitchFamily="34" charset="0"/>
                <a:cs typeface="Calibri" pitchFamily="34" charset="0"/>
              </a:rPr>
              <a:t>ДВЕ ФОРМА, ОДНА МОДЕЛЬ</a:t>
            </a:r>
            <a:endParaRPr lang="it-IT" sz="1600" b="1" dirty="0">
              <a:solidFill>
                <a:prstClr val="black"/>
              </a:solidFill>
              <a:latin typeface="Berlin Sans FB Demi" pitchFamily="34" charset="0"/>
              <a:cs typeface="Calibri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956285" y="1146230"/>
            <a:ext cx="3114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Berlin Sans FB Demi" pitchFamily="34" charset="0"/>
                <a:cs typeface="Calibri" pitchFamily="34" charset="0"/>
              </a:rPr>
              <a:t>ДВЕ МОДЕЛИ, ОДНА ФОРМА</a:t>
            </a:r>
            <a:endParaRPr lang="it-IT" sz="1600" b="1" dirty="0">
              <a:solidFill>
                <a:prstClr val="black"/>
              </a:solidFill>
              <a:latin typeface="Berlin Sans FB Demi" pitchFamily="34" charset="0"/>
              <a:cs typeface="Calibri" pitchFamily="34" charset="0"/>
            </a:endParaRPr>
          </a:p>
        </p:txBody>
      </p:sp>
      <p:pic>
        <p:nvPicPr>
          <p:cNvPr id="16" name="Picture 7" descr="http://www.mobileshop.com/blog/wp-content/uploads/2011/05/apfel-orange-apple-orange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56" y="747871"/>
            <a:ext cx="709000" cy="8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51" y="778417"/>
            <a:ext cx="719997" cy="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182991"/>
            <a:ext cx="2893176" cy="105432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57569"/>
            <a:ext cx="3166411" cy="1245853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85" y="4437112"/>
            <a:ext cx="2921832" cy="11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742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1080120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it-IT" sz="3600" b="1" dirty="0" smtClean="0">
                <a:solidFill>
                  <a:schemeClr val="tx1"/>
                </a:solidFill>
                <a:latin typeface="Berlin Sans FB Demi" pitchFamily="34" charset="0"/>
                <a:cs typeface="Aharoni" pitchFamily="2" charset="-79"/>
              </a:rPr>
              <a:t>O</a:t>
            </a:r>
            <a:endParaRPr lang="it-IT" sz="3600" b="1" dirty="0">
              <a:solidFill>
                <a:schemeClr val="tx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3" name="Titolo 7"/>
          <p:cNvSpPr txBox="1">
            <a:spLocks/>
          </p:cNvSpPr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erlin Sans FB Demi" pitchFamily="34" charset="0"/>
                <a:ea typeface="+mj-ea"/>
                <a:cs typeface="Aharoni" pitchFamily="2" charset="-79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ru-RU" sz="2800" dirty="0" smtClean="0">
                <a:solidFill>
                  <a:srgbClr val="FFFFFF"/>
                </a:solidFill>
              </a:rPr>
              <a:t>КОЛЛЕКЦИЯ С</a:t>
            </a:r>
            <a:r>
              <a:rPr lang="en-US" sz="2800" dirty="0" smtClean="0">
                <a:solidFill>
                  <a:srgbClr val="FFFFFF"/>
                </a:solidFill>
              </a:rPr>
              <a:t>/</a:t>
            </a:r>
            <a:r>
              <a:rPr lang="ru-RU" sz="2800" dirty="0" smtClean="0">
                <a:solidFill>
                  <a:srgbClr val="FFFFFF"/>
                </a:solidFill>
              </a:rPr>
              <a:t>З ОЧКОВ 2013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16" name="Titolo 7"/>
          <p:cNvSpPr txBox="1">
            <a:spLocks/>
          </p:cNvSpPr>
          <p:nvPr/>
        </p:nvSpPr>
        <p:spPr>
          <a:xfrm>
            <a:off x="1115616" y="428823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  <p:sp>
        <p:nvSpPr>
          <p:cNvPr id="17" name="Titolo 7"/>
          <p:cNvSpPr txBox="1">
            <a:spLocks/>
          </p:cNvSpPr>
          <p:nvPr/>
        </p:nvSpPr>
        <p:spPr>
          <a:xfrm>
            <a:off x="1115616" y="500831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86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СТРУКТУРА КОЛЛЕКЦИИ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70172"/>
              </p:ext>
            </p:extLst>
          </p:nvPr>
        </p:nvGraphicFramePr>
        <p:xfrm>
          <a:off x="1004888" y="1354138"/>
          <a:ext cx="7712075" cy="475487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86992"/>
                <a:gridCol w="2808312"/>
                <a:gridCol w="2416771"/>
              </a:tblGrid>
              <a:tr h="1429847">
                <a:tc>
                  <a:txBody>
                    <a:bodyPr/>
                    <a:lstStyle/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</a:txBody>
                  <a:tcPr marL="91441" marR="91441" marT="45715" marB="45715"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 smtClean="0"/>
                    </a:p>
                    <a:p>
                      <a:endParaRPr lang="it-IT" sz="1800" dirty="0"/>
                    </a:p>
                  </a:txBody>
                  <a:tcPr marL="91441" marR="91441" marT="45715" marB="45715"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1" marR="91441" marT="45715" marB="45715">
                    <a:noFill/>
                  </a:tcPr>
                </a:tc>
              </a:tr>
            </a:tbl>
          </a:graphicData>
        </a:graphic>
      </p:graphicFrame>
      <p:sp>
        <p:nvSpPr>
          <p:cNvPr id="26" name="Pentagono 25"/>
          <p:cNvSpPr/>
          <p:nvPr/>
        </p:nvSpPr>
        <p:spPr>
          <a:xfrm>
            <a:off x="192088" y="1340768"/>
            <a:ext cx="779512" cy="4825082"/>
          </a:xfrm>
          <a:prstGeom prst="homePlate">
            <a:avLst>
              <a:gd name="adj" fmla="val 26468"/>
            </a:avLst>
          </a:prstGeom>
          <a:solidFill>
            <a:schemeClr val="bg1">
              <a:lumMod val="7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FF0000"/>
                </a:solidFill>
                <a:latin typeface="Century Gothic" pitchFamily="34" charset="0"/>
              </a:rPr>
              <a:t>ВХОДНАЯ ЦЕНА</a:t>
            </a:r>
            <a:endParaRPr lang="it-IT" sz="1600" b="1" kern="0" dirty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7" name="Pentagono 26"/>
          <p:cNvSpPr/>
          <p:nvPr/>
        </p:nvSpPr>
        <p:spPr>
          <a:xfrm rot="5400000">
            <a:off x="7273266" y="-187485"/>
            <a:ext cx="461417" cy="2407565"/>
          </a:xfrm>
          <a:prstGeom prst="homePlate">
            <a:avLst>
              <a:gd name="adj" fmla="val 26468"/>
            </a:avLst>
          </a:prstGeom>
          <a:solidFill>
            <a:srgbClr val="B80A7E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itchFamily="34" charset="0"/>
              </a:rPr>
              <a:t>Ж</a:t>
            </a:r>
            <a:endParaRPr lang="it-IT" sz="1200" b="1" kern="0" dirty="0">
              <a:solidFill>
                <a:prstClr val="white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8" name="Pentagono 27"/>
          <p:cNvSpPr/>
          <p:nvPr/>
        </p:nvSpPr>
        <p:spPr>
          <a:xfrm rot="5400000">
            <a:off x="4690891" y="-290289"/>
            <a:ext cx="482299" cy="2592290"/>
          </a:xfrm>
          <a:prstGeom prst="homePlate">
            <a:avLst>
              <a:gd name="adj" fmla="val 26468"/>
            </a:avLst>
          </a:prstGeom>
          <a:solidFill>
            <a:schemeClr val="tx1">
              <a:lumMod val="65000"/>
              <a:lumOff val="35000"/>
            </a:schemeClr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entury Gothic" pitchFamily="34" charset="0"/>
              </a:rPr>
              <a:t>УНИСЕКС</a:t>
            </a:r>
            <a:endParaRPr lang="it-IT" sz="1200" b="1" kern="0" dirty="0">
              <a:solidFill>
                <a:prstClr val="white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9" name="Pentagono 28"/>
          <p:cNvSpPr/>
          <p:nvPr/>
        </p:nvSpPr>
        <p:spPr>
          <a:xfrm rot="5400000">
            <a:off x="1988251" y="-312273"/>
            <a:ext cx="469825" cy="2648736"/>
          </a:xfrm>
          <a:prstGeom prst="homePlate">
            <a:avLst>
              <a:gd name="adj" fmla="val 26468"/>
            </a:avLst>
          </a:prstGeom>
          <a:solidFill>
            <a:srgbClr val="002060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Century Gothic" pitchFamily="34" charset="0"/>
              </a:rPr>
              <a:t>М</a:t>
            </a:r>
            <a:endParaRPr lang="it-IT" sz="1200" b="1" kern="0" dirty="0">
              <a:solidFill>
                <a:prstClr val="white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1949450" y="6056313"/>
            <a:ext cx="534988" cy="396875"/>
          </a:xfrm>
          <a:prstGeom prst="roundRect">
            <a:avLst/>
          </a:prstGeom>
          <a:solidFill>
            <a:srgbClr val="00206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>
                <a:latin typeface="Century Gothic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1" name="Rettangolo arrotondato 30"/>
          <p:cNvSpPr/>
          <p:nvPr/>
        </p:nvSpPr>
        <p:spPr>
          <a:xfrm>
            <a:off x="4541838" y="6021388"/>
            <a:ext cx="534987" cy="39687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>
                <a:latin typeface="Century Gothic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7061200" y="6021388"/>
            <a:ext cx="534988" cy="396875"/>
          </a:xfrm>
          <a:prstGeom prst="roundRect">
            <a:avLst/>
          </a:prstGeom>
          <a:solidFill>
            <a:srgbClr val="B80A7E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>
                <a:latin typeface="Century Gothic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3" name="Rettangolo arrotondato 32"/>
          <p:cNvSpPr/>
          <p:nvPr/>
        </p:nvSpPr>
        <p:spPr>
          <a:xfrm>
            <a:off x="8316416" y="3464173"/>
            <a:ext cx="648197" cy="3968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 smtClean="0">
                <a:latin typeface="Century Gothic" pitchFamily="34" charset="0"/>
                <a:cs typeface="Calibri" pitchFamily="34" charset="0"/>
              </a:rPr>
              <a:t>100%</a:t>
            </a:r>
            <a:endParaRPr lang="it-IT" sz="1200" b="1" dirty="0"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498186"/>
            <a:ext cx="2215596" cy="84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812" y="2132856"/>
            <a:ext cx="2095710" cy="85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044" y="2103677"/>
            <a:ext cx="2138237" cy="84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729"/>
          <a:stretch/>
        </p:blipFill>
        <p:spPr bwMode="auto">
          <a:xfrm>
            <a:off x="1054885" y="4818280"/>
            <a:ext cx="2237396" cy="8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ttangolo con singolo angolo ritagliato 17"/>
          <p:cNvSpPr/>
          <p:nvPr/>
        </p:nvSpPr>
        <p:spPr>
          <a:xfrm>
            <a:off x="3779912" y="3429000"/>
            <a:ext cx="2215596" cy="1043758"/>
          </a:xfrm>
          <a:prstGeom prst="snip1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7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ttangolo con singolo angolo ritagliato 18"/>
          <p:cNvSpPr/>
          <p:nvPr/>
        </p:nvSpPr>
        <p:spPr>
          <a:xfrm>
            <a:off x="6384794" y="4473474"/>
            <a:ext cx="2215596" cy="1043758"/>
          </a:xfrm>
          <a:prstGeom prst="snip1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7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21" y="4621916"/>
            <a:ext cx="1962741" cy="74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79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ЦВЕТОВАЯ ПАЛИТРА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2623" y="736248"/>
            <a:ext cx="8867348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it-IT" sz="1600" b="1" dirty="0" smtClean="0">
              <a:solidFill>
                <a:prstClr val="black"/>
              </a:solidFill>
              <a:latin typeface="Century Gothic" pitchFamily="34" charset="0"/>
              <a:cs typeface="Calibri" pitchFamily="34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  <a:cs typeface="Calibri" pitchFamily="34" charset="0"/>
              </a:rPr>
              <a:t>5</a:t>
            </a:r>
            <a:r>
              <a:rPr lang="it-IT" sz="2000" b="1" dirty="0" smtClean="0">
                <a:solidFill>
                  <a:prstClr val="black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  <a:cs typeface="Calibri" pitchFamily="34" charset="0"/>
              </a:rPr>
              <a:t>МОДЕЛЕЙ</a:t>
            </a:r>
            <a:r>
              <a:rPr lang="it-IT" sz="2000" b="1" dirty="0" smtClean="0">
                <a:solidFill>
                  <a:prstClr val="black"/>
                </a:solidFill>
                <a:latin typeface="Century Gothic" pitchFamily="34" charset="0"/>
                <a:cs typeface="Calibri" pitchFamily="34" charset="0"/>
              </a:rPr>
              <a:t> 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  <a:cs typeface="Calibri" pitchFamily="34" charset="0"/>
              </a:rPr>
              <a:t>5</a:t>
            </a:r>
            <a:r>
              <a:rPr lang="it-IT" sz="2000" b="1" dirty="0" smtClean="0">
                <a:solidFill>
                  <a:prstClr val="black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  <a:cs typeface="Calibri" pitchFamily="34" charset="0"/>
              </a:rPr>
              <a:t>ЦВЕТОВ</a:t>
            </a:r>
            <a:endParaRPr lang="it-IT" sz="2000" b="1" dirty="0" smtClean="0">
              <a:solidFill>
                <a:prstClr val="black"/>
              </a:solidFill>
              <a:latin typeface="Century Gothic" pitchFamily="34" charset="0"/>
              <a:cs typeface="Calibri" pitchFamily="34" charset="0"/>
            </a:endParaRPr>
          </a:p>
          <a:p>
            <a:r>
              <a:rPr lang="it-IT" sz="1600" b="1" dirty="0" smtClean="0">
                <a:solidFill>
                  <a:prstClr val="black"/>
                </a:solidFill>
                <a:latin typeface="Century Gothic" pitchFamily="34" charset="0"/>
                <a:cs typeface="Calibri" pitchFamily="34" charset="0"/>
              </a:rPr>
              <a:t> </a:t>
            </a:r>
            <a:endParaRPr lang="it-IT" sz="1600" b="1" dirty="0">
              <a:solidFill>
                <a:prstClr val="black"/>
              </a:solidFill>
              <a:latin typeface="Century Gothic" pitchFamily="34" charset="0"/>
              <a:cs typeface="Calibri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30879" y="1680879"/>
            <a:ext cx="8849092" cy="3764344"/>
            <a:chOff x="130879" y="1680879"/>
            <a:chExt cx="8849092" cy="3764344"/>
          </a:xfrm>
        </p:grpSpPr>
        <p:grpSp>
          <p:nvGrpSpPr>
            <p:cNvPr id="4" name="Gruppo 3"/>
            <p:cNvGrpSpPr/>
            <p:nvPr/>
          </p:nvGrpSpPr>
          <p:grpSpPr>
            <a:xfrm>
              <a:off x="3674904" y="1680879"/>
              <a:ext cx="3482170" cy="3764344"/>
              <a:chOff x="3674904" y="1680879"/>
              <a:chExt cx="3482170" cy="3764344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4904" y="1698923"/>
                <a:ext cx="1828334" cy="3746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405" y="1680879"/>
                <a:ext cx="1750669" cy="3764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79" y="1700807"/>
              <a:ext cx="1638423" cy="3600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070" y="1699792"/>
              <a:ext cx="1836139" cy="374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678" y="1680879"/>
              <a:ext cx="1867293" cy="3764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52776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DIESEL_STOR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88913"/>
            <a:ext cx="15652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1"/>
          <p:cNvSpPr txBox="1">
            <a:spLocks noChangeArrowheads="1"/>
          </p:cNvSpPr>
          <p:nvPr/>
        </p:nvSpPr>
        <p:spPr bwMode="auto">
          <a:xfrm>
            <a:off x="5686425" y="260350"/>
            <a:ext cx="345757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ОПИСАНИЕ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sz="11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0" name="Text Box 22"/>
          <p:cNvSpPr txBox="1">
            <a:spLocks noChangeArrowheads="1"/>
          </p:cNvSpPr>
          <p:nvPr/>
        </p:nvSpPr>
        <p:spPr bwMode="auto">
          <a:xfrm>
            <a:off x="6088740" y="579974"/>
            <a:ext cx="3043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УДОБНО НОСИТЬ</a:t>
            </a:r>
            <a:r>
              <a:rPr lang="it-IT" sz="11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ru-RU" sz="11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ВЕЛИКОЛЕПНОЕ СОЧЕТАНИЕ ЦВЕТОВ. ЗЕРКАЛЬНЫЕ ЛИНЗЫ.</a:t>
            </a:r>
            <a:endParaRPr lang="it-IT" sz="1100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1" name="Text Box 23"/>
          <p:cNvSpPr txBox="1">
            <a:spLocks noChangeArrowheads="1"/>
          </p:cNvSpPr>
          <p:nvPr/>
        </p:nvSpPr>
        <p:spPr bwMode="auto">
          <a:xfrm>
            <a:off x="0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ВДОХНОВЕНИЕ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2" name="Text Box 24"/>
          <p:cNvSpPr txBox="1">
            <a:spLocks noChangeArrowheads="1"/>
          </p:cNvSpPr>
          <p:nvPr/>
        </p:nvSpPr>
        <p:spPr bwMode="auto">
          <a:xfrm>
            <a:off x="0" y="538480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ФОРМА 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5" name="Rettangolo 13"/>
          <p:cNvSpPr>
            <a:spLocks noChangeArrowheads="1"/>
          </p:cNvSpPr>
          <p:nvPr/>
        </p:nvSpPr>
        <p:spPr bwMode="auto">
          <a:xfrm>
            <a:off x="6431640" y="1676141"/>
            <a:ext cx="2700337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МАТЕРИАЛЫ И ЦВЕТА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00" b="1" dirty="0" smtClean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ЛИТЬЕ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5 </a:t>
            </a: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ЦВЕОВ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8" t="33165" r="16022" b="17589"/>
          <a:stretch/>
        </p:blipFill>
        <p:spPr bwMode="auto">
          <a:xfrm>
            <a:off x="3779913" y="63761"/>
            <a:ext cx="1446314" cy="7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771800" y="4924400"/>
            <a:ext cx="34559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FF0001 MIKE HAWK</a:t>
            </a:r>
            <a:endParaRPr lang="en-US" sz="12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18586" y="4077072"/>
            <a:ext cx="21932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ДВЕ ФОРМЫ, ОДНА</a:t>
            </a:r>
            <a:r>
              <a:rPr kumimoji="0" lang="ru-RU" sz="11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 МОДЕЛЬ</a:t>
            </a:r>
            <a:endParaRPr kumimoji="0" lang="it-IT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4" name="Picture 7" descr="http://www.mobileshop.com/blog/wp-content/uploads/2011/05/apfel-orange-apple-orange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24" y="2996952"/>
            <a:ext cx="85594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099343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5496" y="5744350"/>
            <a:ext cx="12378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ЗАКРУГЛЕННАЯ</a:t>
            </a:r>
            <a:endParaRPr lang="it-IT" sz="1100" b="1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480448" y="2629762"/>
            <a:ext cx="267195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05J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black </a:t>
            </a:r>
            <a:r>
              <a:rPr lang="en-US" sz="1000" cap="all" dirty="0" smtClean="0">
                <a:latin typeface="Century Gothic" pitchFamily="34" charset="0"/>
                <a:cs typeface="Calibri" pitchFamily="34" charset="0"/>
              </a:rPr>
              <a:t>BS, 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shiny gold BS, </a:t>
            </a:r>
            <a:r>
              <a:rPr lang="en-US" sz="1000" cap="all" dirty="0" err="1">
                <a:latin typeface="Century Gothic" pitchFamily="34" charset="0"/>
                <a:cs typeface="Calibri" pitchFamily="34" charset="0"/>
              </a:rPr>
              <a:t>roviex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lens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47V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opal honey BS, shiny transparent brown BS, blue lens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98C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military green BS, shiny sage green BS, gr smoke with ash silver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01N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black, </a:t>
            </a:r>
            <a:r>
              <a:rPr lang="en-US" sz="1000" cap="all" dirty="0" smtClean="0">
                <a:latin typeface="Century Gothic" pitchFamily="34" charset="0"/>
                <a:cs typeface="Calibri" pitchFamily="34" charset="0"/>
              </a:rPr>
              <a:t>SHINY CRYSTAL, white 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logo, green lens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92E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transparent blue BS, shiny transparent brown BS, brown lens</a:t>
            </a:r>
          </a:p>
          <a:p>
            <a:pPr algn="r"/>
            <a:endParaRPr lang="it-IT" sz="1050" dirty="0" smtClean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4" name="Rettangolo con singolo angolo ritagliato 3"/>
          <p:cNvSpPr/>
          <p:nvPr/>
        </p:nvSpPr>
        <p:spPr>
          <a:xfrm>
            <a:off x="2734097" y="1607383"/>
            <a:ext cx="972716" cy="813505"/>
          </a:xfrm>
          <a:prstGeom prst="snip1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РЕКЛАМНАЯ МОДЕЛЬ</a:t>
            </a:r>
            <a:endParaRPr lang="it-IT" sz="800" b="1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22" y="4509120"/>
            <a:ext cx="1044000" cy="229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9"/>
            <a:ext cx="452026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442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DIESEL_STOR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88913"/>
            <a:ext cx="15652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1"/>
          <p:cNvSpPr txBox="1">
            <a:spLocks noChangeArrowheads="1"/>
          </p:cNvSpPr>
          <p:nvPr/>
        </p:nvSpPr>
        <p:spPr bwMode="auto">
          <a:xfrm>
            <a:off x="5686425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ОПИСАНИЕ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0" name="Text Box 22"/>
          <p:cNvSpPr txBox="1">
            <a:spLocks noChangeArrowheads="1"/>
          </p:cNvSpPr>
          <p:nvPr/>
        </p:nvSpPr>
        <p:spPr bwMode="auto">
          <a:xfrm>
            <a:off x="6100763" y="1628775"/>
            <a:ext cx="304323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МАТЕРИАЛЫ И ЦВЕТА 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1" name="Text Box 23"/>
          <p:cNvSpPr txBox="1">
            <a:spLocks noChangeArrowheads="1"/>
          </p:cNvSpPr>
          <p:nvPr/>
        </p:nvSpPr>
        <p:spPr bwMode="auto">
          <a:xfrm>
            <a:off x="0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ВДОХНОВЕНИЕ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2" name="Text Box 24"/>
          <p:cNvSpPr txBox="1">
            <a:spLocks noChangeArrowheads="1"/>
          </p:cNvSpPr>
          <p:nvPr/>
        </p:nvSpPr>
        <p:spPr bwMode="auto">
          <a:xfrm>
            <a:off x="0" y="538480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ФОРМА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5" name="Rettangolo 13"/>
          <p:cNvSpPr>
            <a:spLocks noChangeArrowheads="1"/>
          </p:cNvSpPr>
          <p:nvPr/>
        </p:nvSpPr>
        <p:spPr bwMode="auto">
          <a:xfrm>
            <a:off x="6443663" y="1844675"/>
            <a:ext cx="2700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ЛИТЬЕ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5 </a:t>
            </a: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ЦВЕТОВ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8" t="33165" r="16022" b="17589"/>
          <a:stretch/>
        </p:blipFill>
        <p:spPr bwMode="auto">
          <a:xfrm>
            <a:off x="3779913" y="63761"/>
            <a:ext cx="1446314" cy="7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2844205" y="4852392"/>
            <a:ext cx="34559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FF0002 ROSIE BUSS</a:t>
            </a:r>
            <a:endParaRPr lang="en-US" sz="12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18586" y="4304129"/>
            <a:ext cx="21932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ДВЕ ФОРМЫ, ОДНА МОДЕЛЬ</a:t>
            </a:r>
            <a:endParaRPr kumimoji="0" lang="it-IT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0" name="Picture 7" descr="http://www.mobileshop.com/blog/wp-content/uploads/2011/05/apfel-orange-apple-orange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010" y="3161474"/>
            <a:ext cx="1087772" cy="12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326400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3730" y="4509120"/>
            <a:ext cx="1107261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6088740" y="579974"/>
            <a:ext cx="3043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ЖЕНСТВЕННАЯ МОДЕЛЬ</a:t>
            </a:r>
            <a:r>
              <a:rPr lang="it-IT" sz="11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ru-RU" sz="11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ВЕЛИКОЛЕПНОЕ СОЧЕТАНИЕ ЦВЕТОВ. ЗЕРКАЛЬНЫЕ ЛИНЗЫ.</a:t>
            </a:r>
            <a:endParaRPr lang="it-IT" sz="1100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5496" y="5744350"/>
            <a:ext cx="12939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КОШАЧИЙ ГЛАЗ</a:t>
            </a:r>
            <a:endParaRPr lang="it-IT" sz="1100" b="1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443662" y="2550524"/>
            <a:ext cx="27005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cap="all" dirty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9</a:t>
            </a:r>
            <a:r>
              <a:rPr lang="en-US" sz="1000" b="1" cap="all" dirty="0" smtClean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2Z</a:t>
            </a:r>
            <a:r>
              <a:rPr lang="en-US" sz="1000" cap="all" dirty="0" smtClean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 Shiny transparent petroleum BS, shiny crystal, mirror violet lenses</a:t>
            </a:r>
          </a:p>
          <a:p>
            <a:pPr algn="r"/>
            <a:r>
              <a:rPr lang="en-US" sz="1000" b="1" cap="all" dirty="0" smtClean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05X </a:t>
            </a:r>
            <a:r>
              <a:rPr lang="en-US" sz="1000" cap="all" dirty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Shiny matte black, silver logo, mirror purple lens</a:t>
            </a:r>
          </a:p>
          <a:p>
            <a:pPr algn="r"/>
            <a:r>
              <a:rPr lang="en-US" sz="1000" b="1" cap="all" dirty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74C </a:t>
            </a:r>
            <a:r>
              <a:rPr lang="en-US" sz="1000" cap="all" dirty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Shiny opal pink BS, shiny silver, gr smoke with ash silver lens</a:t>
            </a:r>
          </a:p>
          <a:p>
            <a:pPr algn="r"/>
            <a:r>
              <a:rPr lang="en-US" sz="1000" b="1" cap="all" dirty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05B </a:t>
            </a:r>
            <a:r>
              <a:rPr lang="en-US" sz="1000" cap="all" dirty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Matte black with glitter BS, shiny transparent cherry BS, smoke gr cherry</a:t>
            </a:r>
          </a:p>
          <a:p>
            <a:pPr algn="r"/>
            <a:r>
              <a:rPr lang="en-US" sz="1000" b="1" cap="all" dirty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72T</a:t>
            </a:r>
            <a:r>
              <a:rPr lang="en-US" sz="1000" cap="all" dirty="0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 Shiny transparent pink BS, shiny transparent yellow BS, gr </a:t>
            </a:r>
            <a:r>
              <a:rPr lang="en-US" sz="1000" cap="all" dirty="0" err="1">
                <a:solidFill>
                  <a:srgbClr val="1A181C"/>
                </a:solidFill>
                <a:latin typeface="Century Gothic" pitchFamily="34" charset="0"/>
                <a:cs typeface="Calibri" pitchFamily="34" charset="0"/>
              </a:rPr>
              <a:t>bordeaux</a:t>
            </a:r>
            <a:endParaRPr lang="it-IT" sz="1000" cap="all" dirty="0"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63067"/>
            <a:ext cx="4748618" cy="24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156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DIESEL_STOR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88913"/>
            <a:ext cx="15652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1"/>
          <p:cNvSpPr txBox="1">
            <a:spLocks noChangeArrowheads="1"/>
          </p:cNvSpPr>
          <p:nvPr/>
        </p:nvSpPr>
        <p:spPr bwMode="auto">
          <a:xfrm>
            <a:off x="5686425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ОПИСАНИЕ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0" name="Text Box 22"/>
          <p:cNvSpPr txBox="1">
            <a:spLocks noChangeArrowheads="1"/>
          </p:cNvSpPr>
          <p:nvPr/>
        </p:nvSpPr>
        <p:spPr bwMode="auto">
          <a:xfrm>
            <a:off x="6100763" y="1628775"/>
            <a:ext cx="304323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МАТЕРИАЛЫ И ЦВЕТА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1" name="Text Box 23"/>
          <p:cNvSpPr txBox="1">
            <a:spLocks noChangeArrowheads="1"/>
          </p:cNvSpPr>
          <p:nvPr/>
        </p:nvSpPr>
        <p:spPr bwMode="auto">
          <a:xfrm>
            <a:off x="0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ВДОХНОВЕНИЕ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2" name="Text Box 24"/>
          <p:cNvSpPr txBox="1">
            <a:spLocks noChangeArrowheads="1"/>
          </p:cNvSpPr>
          <p:nvPr/>
        </p:nvSpPr>
        <p:spPr bwMode="auto">
          <a:xfrm>
            <a:off x="0" y="538480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ФОРМА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5" name="Rettangolo 13"/>
          <p:cNvSpPr>
            <a:spLocks noChangeArrowheads="1"/>
          </p:cNvSpPr>
          <p:nvPr/>
        </p:nvSpPr>
        <p:spPr bwMode="auto">
          <a:xfrm>
            <a:off x="6443663" y="1844675"/>
            <a:ext cx="2700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ЛИТЬЕ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5 </a:t>
            </a: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ЦВЕТОВ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2771800" y="4868863"/>
            <a:ext cx="34559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FF0003 BEN DOVER</a:t>
            </a:r>
            <a:endParaRPr lang="en-US" sz="12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8" t="33165" r="16022" b="17589"/>
          <a:stretch/>
        </p:blipFill>
        <p:spPr bwMode="auto">
          <a:xfrm>
            <a:off x="3779913" y="63761"/>
            <a:ext cx="1446314" cy="7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318586" y="4376137"/>
            <a:ext cx="21932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ДВЕ ФОРМЫ, ОДНА МОДЕЛЬ</a:t>
            </a:r>
            <a:endParaRPr kumimoji="0" lang="it-IT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4" name="Picture 7" descr="http://www.mobileshop.com/blog/wp-content/uploads/2011/05/apfel-orange-apple-orange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502" y="3195558"/>
            <a:ext cx="1076788" cy="12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398408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6088740" y="579974"/>
            <a:ext cx="3043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УДОБНО НОСИТЬ</a:t>
            </a:r>
            <a:r>
              <a:rPr lang="it-IT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ru-RU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ВЕЛИКОЛЕПНОЕ СОЧЕТАНИЕ ЦВЕТОВ. ЗЕРКАЛЬНЫЕ ЛИНЗЫ.</a:t>
            </a:r>
            <a:endParaRPr lang="it-IT" sz="1100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5496" y="5744350"/>
            <a:ext cx="10935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КВАДРАТНАЯ</a:t>
            </a:r>
            <a:endParaRPr lang="it-IT" sz="1100" b="1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516215" y="2521783"/>
            <a:ext cx="25823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05V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Matte solid </a:t>
            </a:r>
            <a:r>
              <a:rPr lang="en-US" sz="1000" cap="all" dirty="0" smtClean="0">
                <a:latin typeface="Century Gothic" pitchFamily="34" charset="0"/>
                <a:cs typeface="Calibri" pitchFamily="34" charset="0"/>
              </a:rPr>
              <a:t>black BS, SHINY CRYSTAL, 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white logo, mirror blue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50X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transparent petroleum BS, shiny transparent brown BS, mirror light blue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92C 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Shiny transparent red BS, shiny transparent blue BS, silver mirror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98Q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transparent orange BS, shiny transparent green BS, green mirror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90A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transparent blue </a:t>
            </a:r>
            <a:r>
              <a:rPr lang="en-US" sz="1000" cap="all" dirty="0" err="1">
                <a:latin typeface="Century Gothic" pitchFamily="34" charset="0"/>
                <a:cs typeface="Calibri" pitchFamily="34" charset="0"/>
              </a:rPr>
              <a:t>backspray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, dotted pattern BS, smoke lens</a:t>
            </a:r>
            <a:endParaRPr lang="it-IT" sz="1000" cap="all" dirty="0"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07" y="4676184"/>
            <a:ext cx="1044000" cy="210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27" y="2134330"/>
            <a:ext cx="5088562" cy="26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213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DIESEL_STOR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88913"/>
            <a:ext cx="15652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1"/>
          <p:cNvSpPr txBox="1">
            <a:spLocks noChangeArrowheads="1"/>
          </p:cNvSpPr>
          <p:nvPr/>
        </p:nvSpPr>
        <p:spPr bwMode="auto">
          <a:xfrm>
            <a:off x="5686425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ОПИСАНИЕ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0" name="Text Box 22"/>
          <p:cNvSpPr txBox="1">
            <a:spLocks noChangeArrowheads="1"/>
          </p:cNvSpPr>
          <p:nvPr/>
        </p:nvSpPr>
        <p:spPr bwMode="auto">
          <a:xfrm>
            <a:off x="6100763" y="1628775"/>
            <a:ext cx="304323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МАТЕРИАЛЫ И ЦВЕТА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1" name="Text Box 23"/>
          <p:cNvSpPr txBox="1">
            <a:spLocks noChangeArrowheads="1"/>
          </p:cNvSpPr>
          <p:nvPr/>
        </p:nvSpPr>
        <p:spPr bwMode="auto">
          <a:xfrm>
            <a:off x="0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ВДОХНОВЕНИЕ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2" name="Text Box 24"/>
          <p:cNvSpPr txBox="1">
            <a:spLocks noChangeArrowheads="1"/>
          </p:cNvSpPr>
          <p:nvPr/>
        </p:nvSpPr>
        <p:spPr bwMode="auto">
          <a:xfrm>
            <a:off x="0" y="538480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ФОРМА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5" name="Rettangolo 13"/>
          <p:cNvSpPr>
            <a:spLocks noChangeArrowheads="1"/>
          </p:cNvSpPr>
          <p:nvPr/>
        </p:nvSpPr>
        <p:spPr bwMode="auto">
          <a:xfrm>
            <a:off x="6443663" y="1844675"/>
            <a:ext cx="2700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ЛИТЬЕ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5 </a:t>
            </a: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ЦВЕТОВ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2771800" y="4868863"/>
            <a:ext cx="34559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FF0004 IVANA DENSE</a:t>
            </a:r>
            <a:endParaRPr lang="en-US" sz="12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8" t="33165" r="16022" b="17589"/>
          <a:stretch/>
        </p:blipFill>
        <p:spPr bwMode="auto">
          <a:xfrm>
            <a:off x="3779913" y="63761"/>
            <a:ext cx="1446314" cy="7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398408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318586" y="4376137"/>
            <a:ext cx="21932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ДВЕ МОДЕЛИ, ОДНА ФОРМА</a:t>
            </a:r>
            <a:endParaRPr kumimoji="0" lang="it-IT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653136"/>
            <a:ext cx="1044000" cy="213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088740" y="579974"/>
            <a:ext cx="3043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ЖЕНСТВЕННАЯ </a:t>
            </a:r>
            <a:r>
              <a:rPr lang="ru-RU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МОДЕЛЬ</a:t>
            </a:r>
            <a:r>
              <a:rPr lang="it-IT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ru-RU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ВЕЛИКОЛЕПНОЕ СОЧЕТАНИЕ ЦВЕТОВ. ЗЕРКАЛЬНЫЕ ЛИНЗЫ.</a:t>
            </a:r>
            <a:endParaRPr lang="it-IT" sz="1100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5496" y="5744350"/>
            <a:ext cx="10935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КВАДРТАНАЯ</a:t>
            </a:r>
            <a:endParaRPr lang="it-IT" sz="1100" b="1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443662" y="2521783"/>
            <a:ext cx="265370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00" b="1" cap="all" dirty="0">
                <a:latin typeface="Century Gothic" pitchFamily="34" charset="0"/>
                <a:cs typeface="Calibri" pitchFamily="34" charset="0"/>
              </a:rPr>
              <a:t>20C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Silver BS,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shiny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crystal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,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smoke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gr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violet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with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ash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silver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lens</a:t>
            </a:r>
            <a:endParaRPr lang="it-IT" sz="1000" cap="all" dirty="0">
              <a:latin typeface="Century Gothic" pitchFamily="34" charset="0"/>
              <a:cs typeface="Calibri" pitchFamily="34" charset="0"/>
            </a:endParaRPr>
          </a:p>
          <a:p>
            <a:pPr algn="r"/>
            <a:r>
              <a:rPr lang="it-IT" sz="1000" b="1" cap="all" dirty="0">
                <a:latin typeface="Century Gothic" pitchFamily="34" charset="0"/>
                <a:cs typeface="Calibri" pitchFamily="34" charset="0"/>
              </a:rPr>
              <a:t>83Z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Shiny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transparent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violet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BS,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shiny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transparent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green BS,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mirror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violet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lens</a:t>
            </a:r>
            <a:endParaRPr lang="it-IT" sz="1000" cap="all" dirty="0">
              <a:latin typeface="Century Gothic" pitchFamily="34" charset="0"/>
              <a:cs typeface="Calibri" pitchFamily="34" charset="0"/>
            </a:endParaRP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77B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pearled coral BS, shiny transparent grey BS, smoke gr coral lens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05A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Matte black with glitter, opal </a:t>
            </a:r>
            <a:r>
              <a:rPr lang="en-US" sz="1000" cap="all" dirty="0" err="1">
                <a:latin typeface="Century Gothic" pitchFamily="34" charset="0"/>
                <a:cs typeface="Calibri" pitchFamily="34" charset="0"/>
              </a:rPr>
              <a:t>facepowder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pink BS, smoke with ash silver lens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05B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black, matte black, silver logo, gr smoke with ash gold lens</a:t>
            </a:r>
            <a:endParaRPr lang="it-IT" sz="1000" cap="all" dirty="0"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11" y="3280906"/>
            <a:ext cx="936276" cy="101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ttangolo con singolo angolo ritagliato 26"/>
          <p:cNvSpPr/>
          <p:nvPr/>
        </p:nvSpPr>
        <p:spPr>
          <a:xfrm>
            <a:off x="2734097" y="1607383"/>
            <a:ext cx="972716" cy="813505"/>
          </a:xfrm>
          <a:prstGeom prst="snip1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РЕКЛАМНАЯ МОДЕЛЬ</a:t>
            </a:r>
            <a:endParaRPr lang="it-IT" sz="800" b="1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9" name="Picture 3" descr="C:\Users\agennaro\Desktop\FF_Jpg\FF0004_83Z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72" y="2167840"/>
            <a:ext cx="4566192" cy="26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496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DIESEL_STOR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88913"/>
            <a:ext cx="15652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1"/>
          <p:cNvSpPr txBox="1">
            <a:spLocks noChangeArrowheads="1"/>
          </p:cNvSpPr>
          <p:nvPr/>
        </p:nvSpPr>
        <p:spPr bwMode="auto">
          <a:xfrm>
            <a:off x="5686425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ОПИСАНИЕ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0" name="Text Box 22"/>
          <p:cNvSpPr txBox="1">
            <a:spLocks noChangeArrowheads="1"/>
          </p:cNvSpPr>
          <p:nvPr/>
        </p:nvSpPr>
        <p:spPr bwMode="auto">
          <a:xfrm>
            <a:off x="6100763" y="1628775"/>
            <a:ext cx="304323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МАТЕРИАЛЫ И ЦВЕТА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1" name="Text Box 23"/>
          <p:cNvSpPr txBox="1">
            <a:spLocks noChangeArrowheads="1"/>
          </p:cNvSpPr>
          <p:nvPr/>
        </p:nvSpPr>
        <p:spPr bwMode="auto">
          <a:xfrm>
            <a:off x="0" y="26035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ВДОХНОВЕНИЕ</a:t>
            </a:r>
            <a:endParaRPr lang="en-US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4582" name="Text Box 24"/>
          <p:cNvSpPr txBox="1">
            <a:spLocks noChangeArrowheads="1"/>
          </p:cNvSpPr>
          <p:nvPr/>
        </p:nvSpPr>
        <p:spPr bwMode="auto">
          <a:xfrm>
            <a:off x="0" y="5384800"/>
            <a:ext cx="3457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ФОРМА</a:t>
            </a:r>
            <a:endParaRPr lang="it-IT" sz="14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5" name="Rettangolo 13"/>
          <p:cNvSpPr>
            <a:spLocks noChangeArrowheads="1"/>
          </p:cNvSpPr>
          <p:nvPr/>
        </p:nvSpPr>
        <p:spPr bwMode="auto">
          <a:xfrm>
            <a:off x="6443663" y="1844675"/>
            <a:ext cx="2700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ЛИТЬЕ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5 </a:t>
            </a: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ЦВЕТОВ</a:t>
            </a:r>
            <a:endParaRPr lang="en-US" sz="1100" b="1" dirty="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2771800" y="4868863"/>
            <a:ext cx="34559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FF0005 HUGH JAZZ</a:t>
            </a:r>
            <a:endParaRPr lang="en-US" sz="1200" b="1" dirty="0" smtClean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8" t="33165" r="16022" b="17589"/>
          <a:stretch/>
        </p:blipFill>
        <p:spPr bwMode="auto">
          <a:xfrm>
            <a:off x="3779913" y="63761"/>
            <a:ext cx="1446314" cy="7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318586" y="4376137"/>
            <a:ext cx="21932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ДВЕ МОДЕЛИ,</a:t>
            </a:r>
            <a:r>
              <a:rPr kumimoji="0" lang="ru-RU" sz="11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 ОДНА ФОРМА</a:t>
            </a:r>
            <a:endParaRPr kumimoji="0" lang="it-IT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398408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6088740" y="579974"/>
            <a:ext cx="3043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УДОБНО НОСИТЬ</a:t>
            </a:r>
            <a:r>
              <a:rPr lang="it-IT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. </a:t>
            </a:r>
            <a:r>
              <a:rPr lang="ru-RU" sz="11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ВЕЛИКОЛЕПНОЕ СОЧЕТАНИЕ ЦВЕТОВ. ЗЕРКАЛЬНЫЕ ЛИНЗЫ.</a:t>
            </a:r>
            <a:endParaRPr lang="it-IT" sz="1100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5496" y="5744350"/>
            <a:ext cx="10935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КВАДРАТНАЯ</a:t>
            </a:r>
            <a:endParaRPr lang="it-IT" sz="1100" b="1" dirty="0">
              <a:solidFill>
                <a:srgbClr val="000000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443662" y="2521783"/>
            <a:ext cx="27003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05A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Shiny transparent black BS, matte transparent green BS, smoke lens</a:t>
            </a:r>
          </a:p>
          <a:p>
            <a:pPr algn="r"/>
            <a:r>
              <a:rPr lang="it-IT" sz="1000" b="1" cap="all" dirty="0">
                <a:latin typeface="Century Gothic" pitchFamily="34" charset="0"/>
                <a:cs typeface="Calibri" pitchFamily="34" charset="0"/>
              </a:rPr>
              <a:t>92Q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Matte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transparent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blue BS, matte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transparent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red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BS,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mirror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green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50E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Matte transparent brown BS, matte transparent honey BS, brown</a:t>
            </a:r>
          </a:p>
          <a:p>
            <a:pPr algn="r"/>
            <a:r>
              <a:rPr lang="it-IT" sz="1000" b="1" cap="all" dirty="0">
                <a:latin typeface="Century Gothic" pitchFamily="34" charset="0"/>
                <a:cs typeface="Calibri" pitchFamily="34" charset="0"/>
              </a:rPr>
              <a:t>92C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Matte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solid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petroleum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BS, matte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transparent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grey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BS,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smoke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it-IT" sz="1000" cap="all" dirty="0" err="1">
                <a:latin typeface="Century Gothic" pitchFamily="34" charset="0"/>
                <a:cs typeface="Calibri" pitchFamily="34" charset="0"/>
              </a:rPr>
              <a:t>ash</a:t>
            </a:r>
            <a:r>
              <a:rPr lang="it-IT" sz="1000" cap="all" dirty="0">
                <a:latin typeface="Century Gothic" pitchFamily="34" charset="0"/>
                <a:cs typeface="Calibri" pitchFamily="34" charset="0"/>
              </a:rPr>
              <a:t> silver</a:t>
            </a:r>
          </a:p>
          <a:p>
            <a:pPr algn="r"/>
            <a:r>
              <a:rPr lang="en-US" sz="1000" b="1" cap="all" dirty="0">
                <a:latin typeface="Century Gothic" pitchFamily="34" charset="0"/>
                <a:cs typeface="Calibri" pitchFamily="34" charset="0"/>
              </a:rPr>
              <a:t>01N</a:t>
            </a:r>
            <a:r>
              <a:rPr lang="en-US" sz="1000" cap="all" dirty="0">
                <a:latin typeface="Century Gothic" pitchFamily="34" charset="0"/>
                <a:cs typeface="Calibri" pitchFamily="34" charset="0"/>
              </a:rPr>
              <a:t> Matte solid black, shiny solid black, white logo, green lens</a:t>
            </a:r>
            <a:endParaRPr lang="it-IT" sz="1000" cap="all" dirty="0"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11" y="3280906"/>
            <a:ext cx="936276" cy="101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263" y="4506941"/>
            <a:ext cx="1044000" cy="224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gennaro\Desktop\FF_Jpg\FF0005_05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0" y="2060336"/>
            <a:ext cx="4476059" cy="257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0219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1080120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it-IT" sz="3600" b="1" dirty="0" smtClean="0">
                <a:solidFill>
                  <a:schemeClr val="tx1"/>
                </a:solidFill>
                <a:latin typeface="Berlin Sans FB Demi" pitchFamily="34" charset="0"/>
                <a:cs typeface="Aharoni" pitchFamily="2" charset="-79"/>
              </a:rPr>
              <a:t>O</a:t>
            </a:r>
            <a:endParaRPr lang="it-IT" sz="3600" b="1" dirty="0">
              <a:solidFill>
                <a:schemeClr val="tx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3" name="Titolo 7"/>
          <p:cNvSpPr txBox="1">
            <a:spLocks/>
          </p:cNvSpPr>
          <p:nvPr/>
        </p:nvSpPr>
        <p:spPr>
          <a:xfrm>
            <a:off x="0" y="5825306"/>
            <a:ext cx="9144000" cy="1052736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erlin Sans FB Demi" pitchFamily="34" charset="0"/>
                <a:ea typeface="+mj-ea"/>
                <a:cs typeface="Aharoni" pitchFamily="2" charset="-79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ru-RU" sz="2800" dirty="0" smtClean="0">
                <a:solidFill>
                  <a:srgbClr val="FFFFFF"/>
                </a:solidFill>
              </a:rPr>
              <a:t>ПРОМО МАТЕРИАЛЫ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16" name="Titolo 7"/>
          <p:cNvSpPr txBox="1">
            <a:spLocks/>
          </p:cNvSpPr>
          <p:nvPr/>
        </p:nvSpPr>
        <p:spPr>
          <a:xfrm>
            <a:off x="1115616" y="428823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  <p:sp>
        <p:nvSpPr>
          <p:cNvPr id="17" name="Titolo 7"/>
          <p:cNvSpPr txBox="1">
            <a:spLocks/>
          </p:cNvSpPr>
          <p:nvPr/>
        </p:nvSpPr>
        <p:spPr>
          <a:xfrm>
            <a:off x="1115616" y="500831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53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1080120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it-IT" sz="3600" b="1" dirty="0" smtClean="0">
                <a:solidFill>
                  <a:schemeClr val="tx1"/>
                </a:solidFill>
                <a:latin typeface="Berlin Sans FB Demi" pitchFamily="34" charset="0"/>
                <a:cs typeface="Aharoni" pitchFamily="2" charset="-79"/>
              </a:rPr>
              <a:t>O</a:t>
            </a:r>
            <a:endParaRPr lang="it-IT" sz="3600" b="1" dirty="0">
              <a:solidFill>
                <a:schemeClr val="tx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3" name="Titolo 7"/>
          <p:cNvSpPr txBox="1">
            <a:spLocks/>
          </p:cNvSpPr>
          <p:nvPr/>
        </p:nvSpPr>
        <p:spPr>
          <a:xfrm>
            <a:off x="-4325" y="5805264"/>
            <a:ext cx="9144000" cy="1052736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erlin Sans FB Demi" pitchFamily="34" charset="0"/>
                <a:ea typeface="+mj-ea"/>
                <a:cs typeface="Aharoni" pitchFamily="2" charset="-79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ru-RU" sz="2800" dirty="0" smtClean="0"/>
              <a:t>О БРЭНДЕ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16" name="Titolo 7"/>
          <p:cNvSpPr txBox="1">
            <a:spLocks/>
          </p:cNvSpPr>
          <p:nvPr/>
        </p:nvSpPr>
        <p:spPr>
          <a:xfrm>
            <a:off x="1115616" y="428823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  <p:sp>
        <p:nvSpPr>
          <p:cNvPr id="17" name="Titolo 7"/>
          <p:cNvSpPr txBox="1">
            <a:spLocks/>
          </p:cNvSpPr>
          <p:nvPr/>
        </p:nvSpPr>
        <p:spPr>
          <a:xfrm>
            <a:off x="1115616" y="500831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23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910"/>
          <a:stretch/>
        </p:blipFill>
        <p:spPr bwMode="auto">
          <a:xfrm rot="610701">
            <a:off x="418052" y="750989"/>
            <a:ext cx="2550341" cy="2926881"/>
          </a:xfrm>
          <a:prstGeom prst="rect">
            <a:avLst/>
          </a:prstGeom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67307"/>
            <a:ext cx="2328092" cy="174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images.styleceo.com/white-4839554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5450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76" y="1368124"/>
            <a:ext cx="4941196" cy="494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22" y="5423017"/>
            <a:ext cx="2205339" cy="103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655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ttore 1 22"/>
          <p:cNvCxnSpPr/>
          <p:nvPr/>
        </p:nvCxnSpPr>
        <p:spPr>
          <a:xfrm flipH="1">
            <a:off x="1187624" y="476672"/>
            <a:ext cx="5832648" cy="638132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05" y="1143064"/>
            <a:ext cx="2520280" cy="2345053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374023" y="2996952"/>
            <a:ext cx="2613801" cy="1521597"/>
            <a:chOff x="6819246" y="271992"/>
            <a:chExt cx="2613801" cy="1521597"/>
          </a:xfrm>
        </p:grpSpPr>
        <p:sp>
          <p:nvSpPr>
            <p:cNvPr id="14" name="Rettangolo 13"/>
            <p:cNvSpPr/>
            <p:nvPr/>
          </p:nvSpPr>
          <p:spPr>
            <a:xfrm>
              <a:off x="6819246" y="271992"/>
              <a:ext cx="2613801" cy="15215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ttangolo 14"/>
            <p:cNvSpPr/>
            <p:nvPr/>
          </p:nvSpPr>
          <p:spPr>
            <a:xfrm>
              <a:off x="6819246" y="271992"/>
              <a:ext cx="2613801" cy="15215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sz="1200" b="1" kern="1200" dirty="0" smtClean="0">
                  <a:latin typeface="Century Gothic" pitchFamily="34" charset="0"/>
                  <a:cs typeface="Calibri" pitchFamily="34" charset="0"/>
                </a:rPr>
                <a:t>УПАКОВКА</a:t>
              </a:r>
              <a:endParaRPr lang="it-IT" sz="1200" b="1" kern="1200" dirty="0" smtClean="0">
                <a:latin typeface="Century Gothic" pitchFamily="34" charset="0"/>
                <a:cs typeface="Calibri" pitchFamily="34" charset="0"/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218843" y="5336403"/>
            <a:ext cx="1616853" cy="1521597"/>
            <a:chOff x="7816194" y="2330484"/>
            <a:chExt cx="1616853" cy="1521597"/>
          </a:xfrm>
        </p:grpSpPr>
        <p:sp>
          <p:nvSpPr>
            <p:cNvPr id="21" name="Rettangolo 20"/>
            <p:cNvSpPr/>
            <p:nvPr/>
          </p:nvSpPr>
          <p:spPr>
            <a:xfrm>
              <a:off x="7816194" y="2330484"/>
              <a:ext cx="1616853" cy="15215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ttangolo 21"/>
            <p:cNvSpPr/>
            <p:nvPr/>
          </p:nvSpPr>
          <p:spPr>
            <a:xfrm>
              <a:off x="7816194" y="2330484"/>
              <a:ext cx="1616853" cy="15215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sz="1200" b="1" dirty="0" smtClean="0">
                  <a:latin typeface="Century Gothic" pitchFamily="34" charset="0"/>
                  <a:cs typeface="Calibri" pitchFamily="34" charset="0"/>
                </a:rPr>
                <a:t>ФЛЭШ КАРТА</a:t>
              </a:r>
              <a:endParaRPr lang="it-IT" sz="1200" kern="1200" dirty="0">
                <a:latin typeface="Century Gothic" pitchFamily="34" charset="0"/>
                <a:cs typeface="Calibri" pitchFamily="34" charset="0"/>
              </a:endParaRPr>
            </a:p>
          </p:txBody>
        </p:sp>
      </p:grpSp>
      <p:sp>
        <p:nvSpPr>
          <p:cNvPr id="25" name="Rettangolo 24"/>
          <p:cNvSpPr/>
          <p:nvPr/>
        </p:nvSpPr>
        <p:spPr>
          <a:xfrm>
            <a:off x="-6047" y="476672"/>
            <a:ext cx="4506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latin typeface="Century Gothic" pitchFamily="34" charset="0"/>
                <a:cs typeface="Calibri" pitchFamily="34" charset="0"/>
              </a:rPr>
              <a:t>ПОКУПАТЕЛЬ</a:t>
            </a:r>
            <a:endParaRPr lang="en-US" sz="2800" cap="all" dirty="0" smtClean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637961" y="6309320"/>
            <a:ext cx="4506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cap="all" dirty="0" smtClean="0">
                <a:latin typeface="Century Gothic" pitchFamily="34" charset="0"/>
                <a:cs typeface="Calibri" pitchFamily="34" charset="0"/>
              </a:rPr>
              <a:t>РОЗНИЦА</a:t>
            </a:r>
            <a:endParaRPr lang="en-US" sz="2800" cap="all" dirty="0" smtClean="0"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73707"/>
            <a:ext cx="5701076" cy="570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uppo 29"/>
          <p:cNvGrpSpPr/>
          <p:nvPr/>
        </p:nvGrpSpPr>
        <p:grpSpPr>
          <a:xfrm>
            <a:off x="4899363" y="5336403"/>
            <a:ext cx="1616853" cy="1521597"/>
            <a:chOff x="7816194" y="2330484"/>
            <a:chExt cx="1616853" cy="1521597"/>
          </a:xfrm>
        </p:grpSpPr>
        <p:sp>
          <p:nvSpPr>
            <p:cNvPr id="31" name="Rettangolo 30"/>
            <p:cNvSpPr/>
            <p:nvPr/>
          </p:nvSpPr>
          <p:spPr>
            <a:xfrm>
              <a:off x="7816194" y="2330484"/>
              <a:ext cx="1616853" cy="15215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ttangolo 31"/>
            <p:cNvSpPr/>
            <p:nvPr/>
          </p:nvSpPr>
          <p:spPr>
            <a:xfrm>
              <a:off x="7816194" y="2330484"/>
              <a:ext cx="1616853" cy="15215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ru-RU" sz="1200" b="1" kern="1200" dirty="0" smtClean="0">
                  <a:latin typeface="Century Gothic" pitchFamily="34" charset="0"/>
                  <a:cs typeface="Calibri" pitchFamily="34" charset="0"/>
                </a:rPr>
                <a:t>ДИСПЛЕЙ НА 5 МОДЕЛЕЙ</a:t>
              </a:r>
              <a:endParaRPr lang="it-IT" sz="1200" kern="1200" dirty="0">
                <a:latin typeface="Century Gothic" pitchFamily="34" charset="0"/>
                <a:cs typeface="Calibri" pitchFamily="34" charset="0"/>
              </a:endParaRPr>
            </a:p>
          </p:txBody>
        </p:sp>
      </p:grpSp>
      <p:pic>
        <p:nvPicPr>
          <p:cNvPr id="1026" name="Picture 2" descr="C:\Users\agennaro\Desktop\ESP_552jp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21588"/>
            <a:ext cx="2411908" cy="448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3" y="4700806"/>
            <a:ext cx="1702260" cy="10974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2" y="3972840"/>
            <a:ext cx="1586725" cy="127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728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521" y="-243408"/>
            <a:ext cx="9585540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4896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625475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ПРИВЕТ, </a:t>
            </a:r>
            <a:r>
              <a:rPr lang="ru-RU" sz="3600" b="1" dirty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Я</a:t>
            </a:r>
            <a:r>
              <a:rPr lang="en-GB" sz="3600" b="1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FIFTYFIVEDSL!</a:t>
            </a:r>
            <a:endParaRPr lang="it-IT" sz="3600" b="1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7" name="Titolo 7"/>
          <p:cNvSpPr txBox="1">
            <a:spLocks/>
          </p:cNvSpPr>
          <p:nvPr/>
        </p:nvSpPr>
        <p:spPr>
          <a:xfrm>
            <a:off x="1115616" y="5008314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latin typeface="Calibri" pitchFamily="34" charset="0"/>
            </a:endParaRPr>
          </a:p>
          <a:p>
            <a:endParaRPr lang="it-IT" sz="2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765362"/>
            <a:ext cx="4603275" cy="580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4932040" y="1068407"/>
            <a:ext cx="396044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55DSL</a:t>
            </a:r>
            <a:r>
              <a:rPr kumimoji="0" lang="en-US" sz="12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 </a:t>
            </a:r>
            <a:r>
              <a:rPr kumimoji="0" lang="ru-RU" sz="1200" b="0" i="0" u="none" strike="noStrike" kern="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– это оригинальная</a:t>
            </a:r>
            <a:r>
              <a:rPr kumimoji="0" lang="ru-RU" sz="1200" b="0" i="0" u="none" strike="noStrike" kern="0" cap="all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 итальянская модная повседневная одежда, которая объединяет субкультуры по всему миру </a:t>
            </a:r>
            <a:r>
              <a:rPr kumimoji="0" lang="ru-RU" sz="1200" b="0" i="0" u="none" strike="noStrike" kern="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общей страстью</a:t>
            </a:r>
            <a:r>
              <a:rPr kumimoji="0" lang="ru-RU" sz="1200" b="0" i="0" u="none" strike="noStrike" kern="0" cap="all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 к творчеству и моде.</a:t>
            </a:r>
            <a:endParaRPr kumimoji="0" lang="en-US" sz="1200" b="0" i="0" u="none" strike="noStrike" kern="0" cap="all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lvl="0" algn="just">
              <a:defRPr/>
            </a:pPr>
            <a:r>
              <a:rPr lang="en-US" sz="1200" b="1" kern="0" cap="all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55DSL</a:t>
            </a:r>
            <a:r>
              <a:rPr lang="en-US" sz="1200" kern="0" cap="all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200" kern="0" cap="all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– </a:t>
            </a: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это эксперимент известного брэнда </a:t>
            </a:r>
            <a:r>
              <a:rPr kumimoji="0" lang="en-US" sz="1200" b="0" i="0" u="none" strike="noStrike" kern="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Diesel</a:t>
            </a:r>
            <a:r>
              <a:rPr lang="ru-RU" sz="1200" kern="0" cap="all" noProof="0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.</a:t>
            </a:r>
            <a:r>
              <a:rPr lang="ru-RU" sz="1200" kern="0" cap="all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вдохновение </a:t>
            </a:r>
            <a:r>
              <a:rPr lang="ru-RU" sz="1200" kern="0" cap="all" noProof="0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Брэнда - </a:t>
            </a: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одежда </a:t>
            </a:r>
            <a:r>
              <a:rPr lang="ru-RU" sz="1200" kern="0" cap="all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для скейтбординга, серфинга и других экстремальных видов спорта</a:t>
            </a: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.</a:t>
            </a:r>
          </a:p>
          <a:p>
            <a:pPr lvl="0" algn="just">
              <a:defRPr/>
            </a:pPr>
            <a:endParaRPr kumimoji="0" lang="en-US" sz="1200" b="0" i="0" u="none" strike="noStrike" kern="0" cap="all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сегодня</a:t>
            </a:r>
            <a:r>
              <a:rPr kumimoji="0" lang="en-US" sz="1200" b="0" i="0" u="none" strike="noStrike" kern="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 55DSL  </a:t>
            </a:r>
            <a:r>
              <a:rPr kumimoji="0" lang="ru-RU" sz="1200" b="0" i="0" u="none" strike="noStrike" kern="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это самостоятельная одноименная компания, отличающаяся яркими, провокационными</a:t>
            </a:r>
            <a:r>
              <a:rPr kumimoji="0" lang="ru-RU" sz="1200" b="0" i="0" u="none" strike="noStrike" kern="0" cap="all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cs typeface="Calibri" pitchFamily="34" charset="0"/>
              </a:rPr>
              <a:t> идеями и свежей молодой позицией.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all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У </a:t>
            </a:r>
            <a:r>
              <a:rPr lang="en-US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55DSL</a:t>
            </a: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 впечатляющее наследие </a:t>
            </a:r>
            <a:r>
              <a:rPr lang="en-US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DIESEL</a:t>
            </a: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, и компания стремится стать самой известной компанией модной повседневной одежды.   </a:t>
            </a:r>
            <a:r>
              <a:rPr lang="en-US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  </a:t>
            </a:r>
            <a:endParaRPr lang="ru-RU" sz="1200" kern="0" cap="all" dirty="0" smtClean="0">
              <a:solidFill>
                <a:sysClr val="windowText" lastClr="000000"/>
              </a:solidFill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Миссия </a:t>
            </a:r>
            <a:r>
              <a:rPr lang="en-US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55DSL </a:t>
            </a:r>
            <a:r>
              <a:rPr lang="ru-RU" sz="1200" kern="0" cap="all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– завоевать место на молодежном рынке и одевать молодежь в модную современную одежду. </a:t>
            </a:r>
            <a:endParaRPr lang="ru-RU" sz="1200" kern="0" cap="all" dirty="0">
              <a:solidFill>
                <a:sysClr val="windowText" lastClr="000000"/>
              </a:solidFill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all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all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774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Конечный </a:t>
            </a:r>
            <a:r>
              <a:rPr lang="ru-RU" sz="3600" b="1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Покупатель</a:t>
            </a:r>
            <a:endParaRPr lang="it-IT" sz="3600" b="1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2616" y="688948"/>
            <a:ext cx="422446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2384" y="311170"/>
            <a:ext cx="4139951" cy="620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637880"/>
            <a:ext cx="381642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Девочка - сорванец</a:t>
            </a:r>
          </a:p>
          <a:p>
            <a:endParaRPr lang="ru-RU" sz="1400" dirty="0" smtClean="0"/>
          </a:p>
          <a:p>
            <a:r>
              <a:rPr lang="ru-RU" sz="1400" dirty="0" smtClean="0"/>
              <a:t>-эклектический стиль</a:t>
            </a:r>
          </a:p>
          <a:p>
            <a:r>
              <a:rPr lang="ru-RU" sz="1400" dirty="0" smtClean="0"/>
              <a:t>-не боится «запачкать руки»</a:t>
            </a:r>
          </a:p>
          <a:p>
            <a:r>
              <a:rPr lang="ru-RU" sz="1400" dirty="0" smtClean="0"/>
              <a:t>-любит экспериментировать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116211" y="701524"/>
            <a:ext cx="736829" cy="736829"/>
          </a:xfrm>
          <a:prstGeom prst="ellipse">
            <a:avLst/>
          </a:prstGeom>
          <a:solidFill>
            <a:srgbClr val="B80A7E"/>
          </a:solidFill>
          <a:ln>
            <a:solidFill>
              <a:srgbClr val="B80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116211" y="885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30%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97090" y="1916832"/>
            <a:ext cx="3327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Покупатель </a:t>
            </a:r>
            <a:r>
              <a:rPr lang="ru-RU" sz="1400" b="1" u="sng" dirty="0" smtClean="0"/>
              <a:t>55</a:t>
            </a:r>
            <a:r>
              <a:rPr lang="en-US" sz="1400" b="1" u="sng" dirty="0" smtClean="0"/>
              <a:t>DSL</a:t>
            </a:r>
          </a:p>
          <a:p>
            <a:endParaRPr lang="en-US" sz="1400" dirty="0"/>
          </a:p>
          <a:p>
            <a:r>
              <a:rPr lang="ru-RU" sz="1400" dirty="0" smtClean="0"/>
              <a:t>16-24 года</a:t>
            </a:r>
          </a:p>
          <a:p>
            <a:endParaRPr lang="ru-RU" sz="1400" dirty="0" smtClean="0"/>
          </a:p>
          <a:p>
            <a:r>
              <a:rPr lang="ru-RU" sz="1400" dirty="0" smtClean="0"/>
              <a:t>-</a:t>
            </a:r>
            <a:r>
              <a:rPr lang="ru-RU" sz="1400" dirty="0" smtClean="0"/>
              <a:t>независимые</a:t>
            </a:r>
            <a:endParaRPr lang="ru-RU" sz="1400" dirty="0" smtClean="0"/>
          </a:p>
          <a:p>
            <a:r>
              <a:rPr lang="ru-RU" sz="1400" dirty="0" smtClean="0"/>
              <a:t>-находчивые</a:t>
            </a:r>
          </a:p>
          <a:p>
            <a:r>
              <a:rPr lang="ru-RU" sz="1400" dirty="0" smtClean="0"/>
              <a:t>-не агрессивные</a:t>
            </a:r>
          </a:p>
          <a:p>
            <a:r>
              <a:rPr lang="ru-RU" sz="1400" dirty="0" smtClean="0"/>
              <a:t>-любят носить «уличную» одежду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964599" y="4058363"/>
            <a:ext cx="4062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Парень, уверенный в том, что все что он говорит, он все делает</a:t>
            </a:r>
          </a:p>
          <a:p>
            <a:endParaRPr lang="ru-RU" sz="1400" b="1" u="sng" dirty="0"/>
          </a:p>
          <a:p>
            <a:pPr marL="285750" indent="-285750">
              <a:buFontTx/>
              <a:buChar char="-"/>
            </a:pPr>
            <a:r>
              <a:rPr lang="ru-RU" sz="1400" dirty="0"/>
              <a:t>о</a:t>
            </a:r>
            <a:r>
              <a:rPr lang="ru-RU" sz="1400" dirty="0" smtClean="0"/>
              <a:t>ни уверены в своей внешности, но не выставляют это на показ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и</a:t>
            </a:r>
            <a:r>
              <a:rPr lang="ru-RU" sz="1400" dirty="0" smtClean="0"/>
              <a:t>х настоящие герои – их друзья и люди, похожие на </a:t>
            </a:r>
            <a:r>
              <a:rPr lang="ru-RU" sz="1400" dirty="0" smtClean="0"/>
              <a:t>них самих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о</a:t>
            </a:r>
            <a:r>
              <a:rPr lang="ru-RU" sz="1400" dirty="0" smtClean="0"/>
              <a:t>ни выбирают брэнды, которые выражают их независимость, индивидуальность и креативность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63" y="4735542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17652" y="4931876"/>
            <a:ext cx="12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70%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37511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О БРЭНДЕ</a:t>
            </a:r>
            <a:endParaRPr lang="it-IT" sz="3600" b="1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6" name="Titolo 7"/>
          <p:cNvSpPr txBox="1">
            <a:spLocks/>
          </p:cNvSpPr>
          <p:nvPr/>
        </p:nvSpPr>
        <p:spPr>
          <a:xfrm>
            <a:off x="1115616" y="4087317"/>
            <a:ext cx="8388000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350"/>
              <a:bevelB w="6350"/>
              <a:extrusionClr>
                <a:schemeClr val="accent3"/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GB" sz="2200" b="1" dirty="0">
              <a:solidFill>
                <a:srgbClr val="000000"/>
              </a:solidFill>
              <a:latin typeface="Calibri" pitchFamily="34" charset="0"/>
            </a:endParaRPr>
          </a:p>
          <a:p>
            <a:endParaRPr lang="it-IT" sz="2200" dirty="0">
              <a:solidFill>
                <a:srgbClr val="0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004048" y="869586"/>
            <a:ext cx="4032448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it-IT" b="1" dirty="0" smtClean="0">
              <a:latin typeface="Calibri" pitchFamily="34" charset="0"/>
              <a:cs typeface="Calibri" pitchFamily="34" charset="0"/>
            </a:endParaRPr>
          </a:p>
          <a:p>
            <a:endParaRPr lang="it-IT" b="1" dirty="0">
              <a:latin typeface="Calibri" pitchFamily="34" charset="0"/>
              <a:cs typeface="Calibri" pitchFamily="34" charset="0"/>
            </a:endParaRPr>
          </a:p>
          <a:p>
            <a:endParaRPr lang="it-IT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b="1" dirty="0" smtClean="0">
                <a:latin typeface="Century Gothic" pitchFamily="34" charset="0"/>
                <a:cs typeface="Calibri" pitchFamily="34" charset="0"/>
              </a:rPr>
              <a:t>СДЕРЖАННЫЙ</a:t>
            </a:r>
            <a:endParaRPr lang="it-IT" b="1" dirty="0" smtClean="0">
              <a:latin typeface="Century Gothic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Century Gothic" pitchFamily="34" charset="0"/>
                <a:cs typeface="Calibri" pitchFamily="34" charset="0"/>
              </a:rPr>
              <a:t>Не вычурный</a:t>
            </a:r>
            <a:endParaRPr lang="it-IT" sz="1400" dirty="0" smtClean="0">
              <a:latin typeface="Century Gothic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Century Gothic" pitchFamily="34" charset="0"/>
                <a:cs typeface="Calibri" pitchFamily="34" charset="0"/>
              </a:rPr>
              <a:t>Освещает новые тренды, создавая классику нового дизайна</a:t>
            </a:r>
            <a:endParaRPr lang="it-IT" sz="1400" dirty="0" smtClean="0">
              <a:latin typeface="Century Gothic" pitchFamily="34" charset="0"/>
              <a:cs typeface="Calibri" pitchFamily="34" charset="0"/>
            </a:endParaRPr>
          </a:p>
          <a:p>
            <a:endParaRPr lang="it-IT" dirty="0">
              <a:latin typeface="Century Gothic" pitchFamily="34" charset="0"/>
              <a:cs typeface="Calibri" pitchFamily="34" charset="0"/>
            </a:endParaRPr>
          </a:p>
          <a:p>
            <a:r>
              <a:rPr lang="ru-RU" b="1" dirty="0" smtClean="0">
                <a:latin typeface="Century Gothic" pitchFamily="34" charset="0"/>
                <a:cs typeface="Calibri" pitchFamily="34" charset="0"/>
              </a:rPr>
              <a:t>СВЕЖИЙ</a:t>
            </a:r>
            <a:endParaRPr lang="it-IT" b="1" dirty="0" smtClean="0">
              <a:latin typeface="Century Gothic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Century Gothic" pitchFamily="34" charset="0"/>
                <a:cs typeface="Calibri" pitchFamily="34" charset="0"/>
              </a:rPr>
              <a:t>Графический дизайн</a:t>
            </a:r>
            <a:endParaRPr lang="it-IT" sz="1400" dirty="0">
              <a:latin typeface="Century Gothic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Century Gothic" pitchFamily="34" charset="0"/>
                <a:cs typeface="Calibri" pitchFamily="34" charset="0"/>
              </a:rPr>
              <a:t>Аутентичный дизайн</a:t>
            </a:r>
            <a:endParaRPr lang="it-IT" sz="1400" dirty="0">
              <a:latin typeface="Century Gothic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Century Gothic" pitchFamily="34" charset="0"/>
                <a:cs typeface="Calibri" pitchFamily="34" charset="0"/>
              </a:rPr>
              <a:t>Широкая цветовая палитра</a:t>
            </a:r>
            <a:endParaRPr lang="it-IT" sz="1400" dirty="0">
              <a:latin typeface="Century Gothic" pitchFamily="34" charset="0"/>
              <a:cs typeface="Calibri" pitchFamily="34" charset="0"/>
            </a:endParaRPr>
          </a:p>
          <a:p>
            <a:endParaRPr lang="it-IT" b="1" dirty="0">
              <a:latin typeface="Century Gothic" pitchFamily="34" charset="0"/>
              <a:cs typeface="Calibri" pitchFamily="34" charset="0"/>
            </a:endParaRPr>
          </a:p>
          <a:p>
            <a:r>
              <a:rPr lang="ru-RU" b="1" dirty="0" smtClean="0">
                <a:latin typeface="Century Gothic" pitchFamily="34" charset="0"/>
                <a:cs typeface="Calibri" pitchFamily="34" charset="0"/>
              </a:rPr>
              <a:t>ИТАЛЬЯНСКИЙ</a:t>
            </a:r>
            <a:endParaRPr lang="it-IT" b="1" dirty="0" smtClean="0">
              <a:latin typeface="Century Gothic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1400" dirty="0">
                <a:latin typeface="Century Gothic" pitchFamily="34" charset="0"/>
                <a:cs typeface="Calibri" pitchFamily="34" charset="0"/>
              </a:rPr>
              <a:t>55DSL </a:t>
            </a:r>
            <a:r>
              <a:rPr lang="ru-RU" sz="1400" dirty="0" smtClean="0">
                <a:latin typeface="Century Gothic" pitchFamily="34" charset="0"/>
                <a:cs typeface="Calibri" pitchFamily="34" charset="0"/>
              </a:rPr>
              <a:t>– итальянская повседневная одежда</a:t>
            </a:r>
            <a:endParaRPr lang="it-IT" sz="1400" dirty="0">
              <a:latin typeface="Century Gothic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Century Gothic" pitchFamily="34" charset="0"/>
                <a:cs typeface="Calibri" pitchFamily="34" charset="0"/>
              </a:rPr>
              <a:t>Итальянские корни</a:t>
            </a:r>
            <a:endParaRPr lang="it-IT" sz="1400" dirty="0">
              <a:latin typeface="Century Gothic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t-IT" dirty="0">
              <a:latin typeface="Calibri" pitchFamily="34" charset="0"/>
              <a:cs typeface="Calibri" pitchFamily="34" charset="0"/>
            </a:endParaRPr>
          </a:p>
          <a:p>
            <a:endParaRPr lang="it-IT" dirty="0" smtClean="0">
              <a:latin typeface="Calibri" pitchFamily="34" charset="0"/>
              <a:cs typeface="Calibri" pitchFamily="34" charset="0"/>
            </a:endParaRPr>
          </a:p>
          <a:p>
            <a:endParaRPr lang="it-IT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23528" y="883021"/>
            <a:ext cx="4464496" cy="5618876"/>
            <a:chOff x="323528" y="883021"/>
            <a:chExt cx="4290119" cy="557031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516" y="883021"/>
              <a:ext cx="1825131" cy="37929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6" t="31127" r="4390"/>
            <a:stretch/>
          </p:blipFill>
          <p:spPr>
            <a:xfrm>
              <a:off x="335733" y="4228633"/>
              <a:ext cx="4277914" cy="2224703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143" t="1499"/>
            <a:stretch/>
          </p:blipFill>
          <p:spPr bwMode="auto">
            <a:xfrm>
              <a:off x="323528" y="892747"/>
              <a:ext cx="2464988" cy="556058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26784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55DSL </a:t>
            </a:r>
            <a:r>
              <a:rPr lang="ru-RU" sz="3600" b="1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– часть компании </a:t>
            </a:r>
            <a:r>
              <a:rPr lang="en-US" sz="3600" b="1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DIESEL </a:t>
            </a:r>
            <a:endParaRPr lang="it-IT" sz="3600" b="1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90" t="25756" r="35317" b="13886"/>
          <a:stretch/>
        </p:blipFill>
        <p:spPr bwMode="auto">
          <a:xfrm>
            <a:off x="2606949" y="908720"/>
            <a:ext cx="3635896" cy="508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con singolo angolo ritagliato 5"/>
          <p:cNvSpPr/>
          <p:nvPr/>
        </p:nvSpPr>
        <p:spPr>
          <a:xfrm>
            <a:off x="6449121" y="1544786"/>
            <a:ext cx="2400300" cy="4902200"/>
          </a:xfrm>
          <a:prstGeom prst="snip1Rect">
            <a:avLst/>
          </a:prstGeom>
          <a:gradFill>
            <a:gsLst>
              <a:gs pos="0">
                <a:srgbClr val="CBCBCB"/>
              </a:gs>
              <a:gs pos="5000">
                <a:srgbClr val="5F5F5F"/>
              </a:gs>
              <a:gs pos="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100000">
                <a:srgbClr val="292929"/>
              </a:gs>
              <a:gs pos="74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600">
              <a:latin typeface="Century Gothic" pitchFamily="34" charset="0"/>
            </a:endParaRPr>
          </a:p>
        </p:txBody>
      </p:sp>
      <p:sp>
        <p:nvSpPr>
          <p:cNvPr id="7" name="Rettangolo con singolo angolo ritagliato 6"/>
          <p:cNvSpPr/>
          <p:nvPr/>
        </p:nvSpPr>
        <p:spPr>
          <a:xfrm>
            <a:off x="3937696" y="1544786"/>
            <a:ext cx="2400300" cy="4908550"/>
          </a:xfrm>
          <a:prstGeom prst="snip1Rect">
            <a:avLst/>
          </a:prstGeom>
          <a:gradFill>
            <a:gsLst>
              <a:gs pos="0">
                <a:srgbClr val="CBCBCB"/>
              </a:gs>
              <a:gs pos="5000">
                <a:srgbClr val="5F5F5F"/>
              </a:gs>
              <a:gs pos="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100000">
                <a:srgbClr val="292929"/>
              </a:gs>
              <a:gs pos="74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600">
              <a:latin typeface="Century Gothic" pitchFamily="34" charset="0"/>
            </a:endParaRPr>
          </a:p>
        </p:txBody>
      </p:sp>
      <p:sp>
        <p:nvSpPr>
          <p:cNvPr id="9" name="Rettangolo con singolo angolo ritagliato 8"/>
          <p:cNvSpPr/>
          <p:nvPr/>
        </p:nvSpPr>
        <p:spPr>
          <a:xfrm>
            <a:off x="1404046" y="1486049"/>
            <a:ext cx="2400300" cy="4960937"/>
          </a:xfrm>
          <a:prstGeom prst="snip1Rect">
            <a:avLst/>
          </a:prstGeom>
          <a:gradFill>
            <a:gsLst>
              <a:gs pos="0">
                <a:srgbClr val="CBCBCB"/>
              </a:gs>
              <a:gs pos="5000">
                <a:srgbClr val="5F5F5F"/>
              </a:gs>
              <a:gs pos="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100000">
                <a:srgbClr val="292929"/>
              </a:gs>
              <a:gs pos="74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600">
              <a:latin typeface="Century Gothic" pitchFamily="34" charset="0"/>
            </a:endParaRPr>
          </a:p>
        </p:txBody>
      </p:sp>
      <p:sp>
        <p:nvSpPr>
          <p:cNvPr id="11" name="Callout con freccia a destra 10"/>
          <p:cNvSpPr/>
          <p:nvPr/>
        </p:nvSpPr>
        <p:spPr>
          <a:xfrm>
            <a:off x="179512" y="2008214"/>
            <a:ext cx="1080071" cy="1097432"/>
          </a:xfrm>
          <a:prstGeom prst="rightArrowCallou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позиционирование</a:t>
            </a:r>
            <a:endParaRPr lang="it-IT" sz="1100" b="1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2" name="Callout con freccia a destra 11"/>
          <p:cNvSpPr/>
          <p:nvPr/>
        </p:nvSpPr>
        <p:spPr>
          <a:xfrm>
            <a:off x="187711" y="3554439"/>
            <a:ext cx="1080071" cy="1097432"/>
          </a:xfrm>
          <a:prstGeom prst="rightArrowCallou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покупатель</a:t>
            </a:r>
            <a:endParaRPr lang="it-IT" sz="1100" b="1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3" name="Callout con freccia a destra 12"/>
          <p:cNvSpPr/>
          <p:nvPr/>
        </p:nvSpPr>
        <p:spPr>
          <a:xfrm>
            <a:off x="179512" y="5105426"/>
            <a:ext cx="1080071" cy="1097432"/>
          </a:xfrm>
          <a:prstGeom prst="rightArrowCallout">
            <a:avLst/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rPr>
              <a:t>цель</a:t>
            </a:r>
            <a:endParaRPr lang="it-IT" sz="1100" b="1" dirty="0">
              <a:solidFill>
                <a:schemeClr val="tx1"/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6401496" y="1995636"/>
            <a:ext cx="25638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1200" b="1" cap="all" dirty="0" smtClean="0">
                <a:latin typeface="Century Gothic" pitchFamily="34" charset="0"/>
                <a:cs typeface="Calibri" pitchFamily="34" charset="0"/>
              </a:rPr>
              <a:t>Современная мода</a:t>
            </a:r>
            <a:endParaRPr lang="it-IT" sz="1200" cap="all" dirty="0">
              <a:latin typeface="Century Gothic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it-IT" sz="1200" cap="all" dirty="0"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«Премиум версия» брэнда дизель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1200" cap="all" dirty="0" smtClean="0">
                <a:latin typeface="Century Gothic" pitchFamily="34" charset="0"/>
                <a:cs typeface="Arial" charset="0"/>
              </a:rPr>
              <a:t>Отличается профессиональной работой мастеров и отличным фасоном одежды</a:t>
            </a:r>
            <a:endParaRPr lang="it-IT" dirty="0">
              <a:latin typeface="Century Gothic" pitchFamily="34" charset="0"/>
              <a:cs typeface="Arial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gray">
          <a:xfrm>
            <a:off x="3886896" y="1995636"/>
            <a:ext cx="25574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ru-RU" sz="1200" b="1" cap="all" dirty="0" smtClean="0">
                <a:latin typeface="Century Gothic" pitchFamily="34" charset="0"/>
                <a:cs typeface="Calibri" pitchFamily="34" charset="0"/>
              </a:rPr>
              <a:t>Современная повседневная одежда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Вдохновение – 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Рок-н-Рол 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и </a:t>
            </a:r>
            <a:r>
              <a:rPr lang="ru-RU" sz="1200" cap="all" dirty="0" err="1" smtClean="0">
                <a:latin typeface="Century Gothic" pitchFamily="34" charset="0"/>
                <a:cs typeface="Calibri" pitchFamily="34" charset="0"/>
              </a:rPr>
              <a:t>милитари</a:t>
            </a:r>
            <a:endParaRPr lang="en-GB" sz="1200" cap="all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gray">
          <a:xfrm>
            <a:off x="1283396" y="1995636"/>
            <a:ext cx="25574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1200" b="1" cap="all" dirty="0" smtClean="0">
                <a:latin typeface="Century Gothic" pitchFamily="34" charset="0"/>
                <a:cs typeface="Calibri" pitchFamily="34" charset="0"/>
              </a:rPr>
              <a:t>Аутентичный брэнд 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современной повседневной одежды, вдохновленный искусством и дизайном, нацеленный на молодежь</a:t>
            </a:r>
            <a:endParaRPr lang="it-IT" sz="1200" cap="all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gray">
          <a:xfrm>
            <a:off x="6376096" y="3719661"/>
            <a:ext cx="25638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1200" b="1" cap="all" dirty="0" smtClean="0">
              <a:latin typeface="Century Gothic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it-IT" sz="1200" b="1" cap="all" dirty="0" smtClean="0">
                <a:latin typeface="Century Gothic" pitchFamily="34" charset="0"/>
                <a:cs typeface="Calibri" pitchFamily="34" charset="0"/>
              </a:rPr>
              <a:t>35+</a:t>
            </a:r>
            <a:endParaRPr lang="en-GB" sz="1200" b="1" cap="all" dirty="0">
              <a:latin typeface="Century Gothic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  <a:buClr>
                <a:schemeClr val="tx1"/>
              </a:buClr>
              <a:defRPr/>
            </a:pPr>
            <a:endParaRPr lang="it-IT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gray">
          <a:xfrm>
            <a:off x="3863083" y="3719661"/>
            <a:ext cx="25574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it-IT" sz="1200" b="1" cap="all" dirty="0" smtClean="0">
              <a:latin typeface="Century Gothic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it-IT" sz="1200" b="1" cap="all" dirty="0" smtClean="0">
                <a:latin typeface="Century Gothic" pitchFamily="34" charset="0"/>
                <a:cs typeface="Calibri" pitchFamily="34" charset="0"/>
              </a:rPr>
              <a:t>25-35</a:t>
            </a:r>
            <a:endParaRPr lang="en-GB" sz="1200" b="1" cap="all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1259583" y="3719661"/>
            <a:ext cx="25574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1200" b="1" cap="all" dirty="0" smtClean="0">
              <a:latin typeface="Century Gothic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it-IT" sz="1200" b="1" cap="all" dirty="0" smtClean="0">
                <a:latin typeface="Century Gothic" pitchFamily="34" charset="0"/>
                <a:cs typeface="Calibri" pitchFamily="34" charset="0"/>
              </a:rPr>
              <a:t>16-24</a:t>
            </a:r>
            <a:r>
              <a:rPr lang="ru-RU" sz="1200" b="1" cap="all" dirty="0" smtClean="0">
                <a:latin typeface="Century Gothic" pitchFamily="34" charset="0"/>
                <a:cs typeface="Calibri" pitchFamily="34" charset="0"/>
              </a:rPr>
              <a:t> </a:t>
            </a:r>
            <a:endParaRPr lang="en-GB" sz="1200" b="1" cap="all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gray">
          <a:xfrm>
            <a:off x="6376096" y="5049985"/>
            <a:ext cx="2589212" cy="180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1200" b="1" cap="all" dirty="0" smtClean="0">
              <a:latin typeface="Century Gothic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Следит, когда потребитель становится более изысканным во вкусах и помогает создать повседневный стиль как альтернативу одежде класса люкс</a:t>
            </a:r>
            <a:endParaRPr lang="en-GB" sz="1200" cap="all" dirty="0">
              <a:latin typeface="Century Gothic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  <a:buClr>
                <a:schemeClr val="tx1"/>
              </a:buClr>
              <a:defRPr/>
            </a:pPr>
            <a:endParaRPr lang="it-IT" dirty="0">
              <a:latin typeface="Century Gothic" pitchFamily="34" charset="0"/>
              <a:cs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gray">
          <a:xfrm>
            <a:off x="3817046" y="5105426"/>
            <a:ext cx="2644775" cy="142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1200" cap="all" dirty="0" smtClean="0">
              <a:latin typeface="Century Gothic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Привлекает потребителя, влюблённого в брэнд </a:t>
            </a:r>
            <a:r>
              <a:rPr lang="en-US" sz="1200" cap="all" dirty="0" smtClean="0">
                <a:latin typeface="Century Gothic" pitchFamily="34" charset="0"/>
                <a:cs typeface="Calibri" pitchFamily="34" charset="0"/>
              </a:rPr>
              <a:t>diesel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, ЕГО ЦЕННОСТИ И НАСЛЕДИЕ</a:t>
            </a:r>
            <a:endParaRPr lang="en-GB" sz="1200" cap="all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gray">
          <a:xfrm>
            <a:off x="1294508" y="5049986"/>
            <a:ext cx="25574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1200" b="1" cap="all" dirty="0" smtClean="0">
              <a:latin typeface="Century Gothic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Привлекает молодых людей, которые ищут свой стиль</a:t>
            </a:r>
            <a:endParaRPr lang="en-GB" sz="1200" cap="all" dirty="0"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08720"/>
            <a:ext cx="1731979" cy="39570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8" t="33165" r="16022" b="17589"/>
          <a:stretch/>
        </p:blipFill>
        <p:spPr bwMode="auto">
          <a:xfrm>
            <a:off x="1835696" y="836712"/>
            <a:ext cx="1172667" cy="58136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2177"/>
          <a:stretch/>
        </p:blipFill>
        <p:spPr bwMode="auto">
          <a:xfrm>
            <a:off x="6660232" y="908720"/>
            <a:ext cx="1718768" cy="46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7623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en-GB" sz="3600" b="1" cap="all" dirty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55DSL &amp;</a:t>
            </a:r>
            <a:r>
              <a:rPr lang="en-GB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 </a:t>
            </a:r>
            <a:r>
              <a:rPr lang="en-GB" sz="3600" b="1" cap="all" dirty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DIESEL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09" y="1420678"/>
            <a:ext cx="4268477" cy="523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420678"/>
            <a:ext cx="4067944" cy="525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334082" y="620688"/>
            <a:ext cx="8558398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kern="0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55DSL </a:t>
            </a:r>
            <a:r>
              <a:rPr lang="ru-RU" b="1" kern="0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и </a:t>
            </a:r>
            <a:r>
              <a:rPr lang="it-IT" b="1" kern="0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DIESEL </a:t>
            </a:r>
            <a:r>
              <a:rPr lang="ru-RU" b="1" kern="0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rPr>
              <a:t>представляют две абсолютно разные и четко выраженные философии</a:t>
            </a:r>
            <a:endParaRPr lang="it-IT" b="1" kern="0" dirty="0">
              <a:solidFill>
                <a:sysClr val="windowText" lastClr="000000"/>
              </a:solidFill>
              <a:latin typeface="Century Gothic" pitchFamily="34" charset="0"/>
              <a:cs typeface="Calibri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66460" y="1420678"/>
            <a:ext cx="3573492" cy="5547426"/>
            <a:chOff x="1070517" y="1672683"/>
            <a:chExt cx="3357468" cy="513581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3" t="2795" r="4147" b="3859"/>
            <a:stretch/>
          </p:blipFill>
          <p:spPr>
            <a:xfrm>
              <a:off x="1070517" y="1672683"/>
              <a:ext cx="3357468" cy="4925249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1070517" y="6295604"/>
              <a:ext cx="3357468" cy="51289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55DSL 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чувствует себя более независимо</a:t>
              </a:r>
              <a:endParaRPr lang="it-IT" sz="1000" b="1" kern="0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endParaRPr>
            </a:p>
            <a:p>
              <a:r>
                <a:rPr lang="it-IT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55DSL 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оригинальная итальянская повседневная одежда </a:t>
              </a:r>
              <a:endParaRPr lang="it-IT" sz="1000" b="1" kern="0" dirty="0" smtClean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788021" y="1420678"/>
            <a:ext cx="4355979" cy="5496992"/>
            <a:chOff x="4573866" y="1661531"/>
            <a:chExt cx="4093472" cy="5250071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661531"/>
              <a:ext cx="3357466" cy="5033683"/>
            </a:xfrm>
            <a:prstGeom prst="rect">
              <a:avLst/>
            </a:prstGeom>
          </p:spPr>
        </p:pic>
        <p:sp>
          <p:nvSpPr>
            <p:cNvPr id="28" name="CasellaDiTesto 27"/>
            <p:cNvSpPr txBox="1"/>
            <p:nvPr/>
          </p:nvSpPr>
          <p:spPr>
            <a:xfrm>
              <a:off x="4573866" y="6382489"/>
              <a:ext cx="4093472" cy="52911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b="1" kern="0" dirty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DIESEL</a:t>
              </a:r>
              <a:r>
                <a:rPr lang="it-IT" sz="1000" kern="0" dirty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 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воплощает в себе 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РОК-Н-</a:t>
              </a:r>
              <a:r>
                <a:rPr lang="ru-RU" sz="1000" kern="0" dirty="0" err="1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РОЛьную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 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эстетику</a:t>
              </a:r>
              <a:endParaRPr lang="it-IT" sz="1000" kern="0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endParaRPr>
            </a:p>
            <a:p>
              <a:pPr algn="ctr"/>
              <a:r>
                <a:rPr lang="it-IT" sz="1000" kern="0" dirty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DIESEL </a:t>
              </a:r>
              <a:r>
                <a:rPr lang="ru-RU" sz="1000" kern="0" dirty="0" smtClean="0">
                  <a:solidFill>
                    <a:sysClr val="windowText" lastClr="000000"/>
                  </a:solidFill>
                  <a:latin typeface="Century Gothic" pitchFamily="34" charset="0"/>
                  <a:cs typeface="Calibri" pitchFamily="34" charset="0"/>
                </a:rPr>
                <a:t>оригинальный брэнд джинсовой одежды премиум класса</a:t>
              </a:r>
              <a:endParaRPr lang="it-IT" sz="1000" b="1" kern="0" dirty="0">
                <a:solidFill>
                  <a:sysClr val="windowText" lastClr="000000"/>
                </a:solidFill>
                <a:latin typeface="Century Gothic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7742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000" t="15000" r="-3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9143999" cy="509587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Berlin Sans FB Demi" pitchFamily="34" charset="0"/>
                <a:cs typeface="Aharoni" pitchFamily="2" charset="-79"/>
              </a:rPr>
              <a:t>ДИСТРИБУЦИЯ</a:t>
            </a:r>
            <a:endParaRPr lang="it-IT" sz="3600" b="1" cap="all" dirty="0">
              <a:solidFill>
                <a:schemeClr val="bg1"/>
              </a:solidFill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170720"/>
            <a:ext cx="7414453" cy="557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180528" y="601524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ФЛАГМАНСКИЕ МАГАЗИНЫ В ЯПОНИИ, Италии, </a:t>
            </a:r>
            <a:r>
              <a:rPr lang="ru-RU" sz="1200" cap="all" dirty="0" err="1" smtClean="0">
                <a:latin typeface="Century Gothic" pitchFamily="34" charset="0"/>
                <a:cs typeface="Calibri" pitchFamily="34" charset="0"/>
              </a:rPr>
              <a:t>сша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, </a:t>
            </a:r>
            <a:r>
              <a:rPr lang="ru-RU" sz="1200" cap="all" dirty="0" err="1" smtClean="0">
                <a:latin typeface="Century Gothic" pitchFamily="34" charset="0"/>
                <a:cs typeface="Calibri" pitchFamily="34" charset="0"/>
              </a:rPr>
              <a:t>великобритании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 и северной </a:t>
            </a:r>
            <a:r>
              <a:rPr lang="ru-RU" sz="1200" cap="all" dirty="0" err="1" smtClean="0">
                <a:latin typeface="Century Gothic" pitchFamily="34" charset="0"/>
                <a:cs typeface="Calibri" pitchFamily="34" charset="0"/>
              </a:rPr>
              <a:t>ирландии</a:t>
            </a:r>
            <a:endParaRPr lang="ru-RU" sz="1200" cap="all" dirty="0">
              <a:latin typeface="Century Gothic" pitchFamily="34" charset="0"/>
              <a:cs typeface="Calibri" pitchFamily="34" charset="0"/>
            </a:endParaRPr>
          </a:p>
          <a:p>
            <a:pPr algn="ctr"/>
            <a:r>
              <a:rPr lang="en-US" sz="1200" cap="all" dirty="0" smtClean="0">
                <a:latin typeface="Century Gothic" pitchFamily="34" charset="0"/>
                <a:cs typeface="Calibri" pitchFamily="34" charset="0"/>
              </a:rPr>
              <a:t> 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в лучших магазинах </a:t>
            </a:r>
            <a:r>
              <a:rPr lang="en-US" sz="1200" cap="all" dirty="0" smtClean="0">
                <a:latin typeface="Century Gothic" pitchFamily="34" charset="0"/>
                <a:cs typeface="Calibri" pitchFamily="34" charset="0"/>
              </a:rPr>
              <a:t>DIESEL 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представлен </a:t>
            </a:r>
            <a:r>
              <a:rPr lang="ru-RU" sz="1200" cap="all" dirty="0">
                <a:latin typeface="Century Gothic" pitchFamily="34" charset="0"/>
                <a:cs typeface="Calibri" pitchFamily="34" charset="0"/>
              </a:rPr>
              <a:t>молодой, динамичный 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брэнд </a:t>
            </a:r>
            <a:r>
              <a:rPr lang="en-US" sz="1200" cap="all" dirty="0" smtClean="0">
                <a:latin typeface="Century Gothic" pitchFamily="34" charset="0"/>
                <a:cs typeface="Calibri" pitchFamily="34" charset="0"/>
              </a:rPr>
              <a:t>55DSL</a:t>
            </a:r>
            <a:r>
              <a:rPr lang="ru-RU" sz="1200" cap="all" dirty="0" smtClean="0">
                <a:latin typeface="Century Gothic" pitchFamily="34" charset="0"/>
                <a:cs typeface="Calibri" pitchFamily="34" charset="0"/>
              </a:rPr>
              <a:t> </a:t>
            </a:r>
            <a:endParaRPr lang="it-IT" sz="1200" cap="all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2829228" y="2770953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4344948" y="2715548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4116348" y="2258348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7092280" y="2944148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8055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">
  <a:themeElements>
    <a:clrScheme name="default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defaul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6248</TotalTime>
  <Words>1190</Words>
  <Application>Microsoft Office PowerPoint</Application>
  <PresentationFormat>Экран (4:3)</PresentationFormat>
  <Paragraphs>303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Tema di Office</vt:lpstr>
      <vt:lpstr>4_default</vt:lpstr>
      <vt:lpstr>Презентация PowerPoint</vt:lpstr>
      <vt:lpstr>СОДЕРЖАНИЕ</vt:lpstr>
      <vt:lpstr>O</vt:lpstr>
      <vt:lpstr>ПРИВЕТ, Я FIFTYFIVEDSL!</vt:lpstr>
      <vt:lpstr>Конечный Покупатель</vt:lpstr>
      <vt:lpstr>О БРЭНДЕ</vt:lpstr>
      <vt:lpstr>55DSL – часть компании DIESEL </vt:lpstr>
      <vt:lpstr>55DSL &amp; DIESEL</vt:lpstr>
      <vt:lpstr>ДИСТРИБУЦИЯ</vt:lpstr>
      <vt:lpstr>55DSL</vt:lpstr>
      <vt:lpstr>«ПОСЛАНЦЫ» 55DSL</vt:lpstr>
      <vt:lpstr>FW13 - 10.55 5 ЮБИЛЕЙ</vt:lpstr>
      <vt:lpstr>ПОЗИЦИОНИРОВАНИЕ/КОНКУРЕНТЫ</vt:lpstr>
      <vt:lpstr> ПОЗИЦИОНИРОВАНИЕ/СРАВНЕНИЕ 55DSL И DIESEL</vt:lpstr>
      <vt:lpstr>O</vt:lpstr>
      <vt:lpstr>КОЛЛЕКЦИЯ C/З ОЧКОВ 2013 СТРАТЕГИЯ</vt:lpstr>
      <vt:lpstr>«ГИБРИДНЫЙ» ДИЗАЙН</vt:lpstr>
      <vt:lpstr>«ГИБРИДНЫЙ» ДИЗАЙН</vt:lpstr>
      <vt:lpstr>«ГИБРИДНЫЙ» ДИЗАЙН</vt:lpstr>
      <vt:lpstr>«ГИБРИДНЫЙ» ДИЗАЙН</vt:lpstr>
      <vt:lpstr>O</vt:lpstr>
      <vt:lpstr>СТРУКТУРА КОЛЛЕКЦИИ</vt:lpstr>
      <vt:lpstr>ЦВЕТОВАЯ ПАЛИТРА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Gennaro Anna</dc:creator>
  <cp:lastModifiedBy>Windows User</cp:lastModifiedBy>
  <cp:revision>369</cp:revision>
  <cp:lastPrinted>2013-05-21T13:50:27Z</cp:lastPrinted>
  <dcterms:created xsi:type="dcterms:W3CDTF">2012-02-07T08:44:06Z</dcterms:created>
  <dcterms:modified xsi:type="dcterms:W3CDTF">2013-10-09T11:25:52Z</dcterms:modified>
</cp:coreProperties>
</file>